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0CB4"/>
    <a:srgbClr val="660066"/>
    <a:srgbClr val="680CC4"/>
    <a:srgbClr val="11660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306" autoAdjust="0"/>
    <p:restoredTop sz="88667" autoAdjust="0"/>
  </p:normalViewPr>
  <p:slideViewPr>
    <p:cSldViewPr>
      <p:cViewPr>
        <p:scale>
          <a:sx n="75" d="100"/>
          <a:sy n="75" d="100"/>
        </p:scale>
        <p:origin x="-102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412D63-3C5C-4EA1-AE96-7EB61F599621}" type="datetimeFigureOut">
              <a:rPr lang="es-ES" smtClean="0"/>
              <a:pPr/>
              <a:t>12/05/2008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79823F-C8DE-45B8-A15B-516C615B7CF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B8C8-D9F7-4A53-80EC-AD1FD668F76E}" type="datetimeFigureOut">
              <a:rPr lang="es-ES" smtClean="0"/>
              <a:pPr/>
              <a:t>12/05/2008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123E-37AD-41D0-B1A2-CA5DB40631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B8C8-D9F7-4A53-80EC-AD1FD668F76E}" type="datetimeFigureOut">
              <a:rPr lang="es-ES" smtClean="0"/>
              <a:pPr/>
              <a:t>12/05/2008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123E-37AD-41D0-B1A2-CA5DB40631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B8C8-D9F7-4A53-80EC-AD1FD668F76E}" type="datetimeFigureOut">
              <a:rPr lang="es-ES" smtClean="0"/>
              <a:pPr/>
              <a:t>12/05/2008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123E-37AD-41D0-B1A2-CA5DB40631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B8C8-D9F7-4A53-80EC-AD1FD668F76E}" type="datetimeFigureOut">
              <a:rPr lang="es-ES" smtClean="0"/>
              <a:pPr/>
              <a:t>12/05/2008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123E-37AD-41D0-B1A2-CA5DB40631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B8C8-D9F7-4A53-80EC-AD1FD668F76E}" type="datetimeFigureOut">
              <a:rPr lang="es-ES" smtClean="0"/>
              <a:pPr/>
              <a:t>12/05/2008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123E-37AD-41D0-B1A2-CA5DB40631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B8C8-D9F7-4A53-80EC-AD1FD668F76E}" type="datetimeFigureOut">
              <a:rPr lang="es-ES" smtClean="0"/>
              <a:pPr/>
              <a:t>12/05/2008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123E-37AD-41D0-B1A2-CA5DB40631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B8C8-D9F7-4A53-80EC-AD1FD668F76E}" type="datetimeFigureOut">
              <a:rPr lang="es-ES" smtClean="0"/>
              <a:pPr/>
              <a:t>12/05/2008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123E-37AD-41D0-B1A2-CA5DB40631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B8C8-D9F7-4A53-80EC-AD1FD668F76E}" type="datetimeFigureOut">
              <a:rPr lang="es-ES" smtClean="0"/>
              <a:pPr/>
              <a:t>12/05/2008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123E-37AD-41D0-B1A2-CA5DB40631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B8C8-D9F7-4A53-80EC-AD1FD668F76E}" type="datetimeFigureOut">
              <a:rPr lang="es-ES" smtClean="0"/>
              <a:pPr/>
              <a:t>12/05/2008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123E-37AD-41D0-B1A2-CA5DB40631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B8C8-D9F7-4A53-80EC-AD1FD668F76E}" type="datetimeFigureOut">
              <a:rPr lang="es-ES" smtClean="0"/>
              <a:pPr/>
              <a:t>12/05/2008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123E-37AD-41D0-B1A2-CA5DB40631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B8C8-D9F7-4A53-80EC-AD1FD668F76E}" type="datetimeFigureOut">
              <a:rPr lang="es-ES" smtClean="0"/>
              <a:pPr/>
              <a:t>12/05/2008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123E-37AD-41D0-B1A2-CA5DB40631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30A0"/>
            </a:gs>
            <a:gs pos="16000">
              <a:srgbClr val="00B0F0"/>
            </a:gs>
            <a:gs pos="47000">
              <a:schemeClr val="accent1">
                <a:lumMod val="60000"/>
                <a:lumOff val="40000"/>
              </a:schemeClr>
            </a:gs>
            <a:gs pos="60001">
              <a:srgbClr val="2E6792"/>
            </a:gs>
            <a:gs pos="71001">
              <a:srgbClr val="00B0F0"/>
            </a:gs>
            <a:gs pos="81000">
              <a:srgbClr val="1170FF"/>
            </a:gs>
            <a:gs pos="100000">
              <a:schemeClr val="accent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9B8C8-D9F7-4A53-80EC-AD1FD668F76E}" type="datetimeFigureOut">
              <a:rPr lang="es-ES" smtClean="0"/>
              <a:pPr/>
              <a:t>12/05/2008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9123E-37AD-41D0-B1A2-CA5DB406313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file:///C:\Users\cristynita\AppData\Local\Ares\My%20Shared%20Folder\alicia%20keys%20-%20if%20i%20ain't%20got%20you%20(piano%20vocal%20version).mp3" TargetMode="External"/><Relationship Id="rId7" Type="http://schemas.openxmlformats.org/officeDocument/2006/relationships/image" Target="../media/image7.png"/><Relationship Id="rId2" Type="http://schemas.openxmlformats.org/officeDocument/2006/relationships/audio" Target="file:///C:\Users\cristynita\AppData\Local\Microsoft\Windows\Temporary%20Internet%20Files\Content.IE5\87AAWQ12\MSj00821810000%5b1%5d.mid" TargetMode="External"/><Relationship Id="rId1" Type="http://schemas.openxmlformats.org/officeDocument/2006/relationships/audio" Target="file:///C:\Users\cristynita\AppData\Local\Microsoft\Windows\Temporary%20Internet%20Files\Content.IE5\ZO9UNK60\MSSN00938_0000%5b1%5d.mid" TargetMode="Externa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cristynita\AppData\Local\Microsoft\Windows\Temporary%20Internet%20Files\Content.IE5\87AAWQ12\MSj00821810000%5b1%5d.mid" TargetMode="Externa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Subtítulo"/>
          <p:cNvSpPr>
            <a:spLocks noGrp="1"/>
          </p:cNvSpPr>
          <p:nvPr>
            <p:ph type="subTitle" idx="4294967295"/>
          </p:nvPr>
        </p:nvSpPr>
        <p:spPr>
          <a:xfrm>
            <a:off x="2743200" y="4786322"/>
            <a:ext cx="6400800" cy="1752600"/>
          </a:xfrm>
          <a:effectLst>
            <a:glow rad="101600">
              <a:schemeClr val="accent6">
                <a:satMod val="175000"/>
                <a:alpha val="40000"/>
              </a:schemeClr>
            </a:glow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Left"/>
            <a:lightRig rig="threePt" dir="t"/>
          </a:scene3d>
          <a:sp3d>
            <a:bevelT/>
          </a:sp3d>
        </p:spPr>
        <p:txBody>
          <a:bodyPr>
            <a:normAutofit fontScale="92500" lnSpcReduction="20000"/>
          </a:bodyPr>
          <a:lstStyle/>
          <a:p>
            <a:endParaRPr lang="es-ES" dirty="0" smtClean="0"/>
          </a:p>
          <a:p>
            <a:r>
              <a:rPr lang="es-ES" dirty="0" smtClean="0">
                <a:solidFill>
                  <a:srgbClr val="002060"/>
                </a:solidFill>
                <a:latin typeface="Lucida Calligraphy" pitchFamily="66" charset="0"/>
              </a:rPr>
              <a:t>Por: Cristina Rodríguez </a:t>
            </a:r>
            <a:r>
              <a:rPr lang="es-ES" dirty="0" err="1" smtClean="0">
                <a:solidFill>
                  <a:srgbClr val="002060"/>
                </a:solidFill>
                <a:latin typeface="Lucida Calligraphy" pitchFamily="66" charset="0"/>
              </a:rPr>
              <a:t>Penabad</a:t>
            </a:r>
            <a:endParaRPr lang="es-ES" dirty="0" smtClean="0">
              <a:solidFill>
                <a:srgbClr val="002060"/>
              </a:solidFill>
              <a:latin typeface="Lucida Calligraphy" pitchFamily="66" charset="0"/>
            </a:endParaRPr>
          </a:p>
          <a:p>
            <a:r>
              <a:rPr lang="es-ES" dirty="0" smtClean="0">
                <a:solidFill>
                  <a:srgbClr val="680CC4"/>
                </a:solidFill>
                <a:latin typeface="Lucida Calligraphy" pitchFamily="66" charset="0"/>
              </a:rPr>
              <a:t>4ºESO B</a:t>
            </a:r>
            <a:endParaRPr lang="es-ES" dirty="0">
              <a:solidFill>
                <a:srgbClr val="680CC4"/>
              </a:solidFill>
              <a:latin typeface="Lucida Calligraphy" pitchFamily="66" charset="0"/>
            </a:endParaRPr>
          </a:p>
        </p:txBody>
      </p:sp>
      <p:sp>
        <p:nvSpPr>
          <p:cNvPr id="10" name="9 Cinta curvada hacia abajo"/>
          <p:cNvSpPr/>
          <p:nvPr/>
        </p:nvSpPr>
        <p:spPr>
          <a:xfrm>
            <a:off x="500034" y="285728"/>
            <a:ext cx="9364213" cy="3122348"/>
          </a:xfrm>
          <a:prstGeom prst="ellipseRibbon">
            <a:avLst/>
          </a:prstGeom>
          <a:blipFill>
            <a:blip r:embed="rId2"/>
            <a:tile tx="0" ty="0" sx="100000" sy="100000" flip="none" algn="tl"/>
          </a:blipFill>
          <a:ln w="9525">
            <a:solidFill>
              <a:srgbClr val="7030A0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  <a:scene3d>
            <a:camera prst="perspective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5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nstantia" pitchFamily="18" charset="0"/>
                <a:cs typeface="Aharoni" pitchFamily="2" charset="-79"/>
              </a:rPr>
              <a:t>“</a:t>
            </a:r>
            <a:r>
              <a:rPr lang="es-ES" sz="8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Edwardian Script ITC" pitchFamily="66" charset="0"/>
                <a:cs typeface="Aharoni" pitchFamily="2" charset="-79"/>
              </a:rPr>
              <a:t>Las</a:t>
            </a:r>
            <a:r>
              <a:rPr lang="es-ES" sz="5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nstantia" pitchFamily="18" charset="0"/>
                <a:cs typeface="Aharoni" pitchFamily="2" charset="-79"/>
              </a:rPr>
              <a:t> </a:t>
            </a:r>
            <a:r>
              <a:rPr lang="es-ES" sz="8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Edwardian Script ITC" pitchFamily="66" charset="0"/>
                <a:cs typeface="Aharoni" pitchFamily="2" charset="-79"/>
              </a:rPr>
              <a:t>Hilanderas</a:t>
            </a:r>
            <a:r>
              <a:rPr lang="es-ES" sz="5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nstantia" pitchFamily="18" charset="0"/>
                <a:cs typeface="Aharoni" pitchFamily="2" charset="-79"/>
              </a:rPr>
              <a:t>”</a:t>
            </a:r>
            <a:endParaRPr lang="es-ES" sz="5400" b="1" dirty="0">
              <a:solidFill>
                <a:schemeClr val="tx1">
                  <a:lumMod val="95000"/>
                  <a:lumOff val="5000"/>
                </a:schemeClr>
              </a:solidFill>
              <a:latin typeface="Constantia" pitchFamily="18" charset="0"/>
              <a:cs typeface="Aharoni" pitchFamily="2" charset="-79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785918" y="3571876"/>
            <a:ext cx="5214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1" u="sng" dirty="0" smtClean="0">
                <a:latin typeface="Edwardian Script ITC" pitchFamily="66" charset="0"/>
              </a:rPr>
              <a:t>Diego Velázquez</a:t>
            </a:r>
            <a:endParaRPr lang="es-ES" sz="4800" b="1" u="sng" dirty="0">
              <a:latin typeface="Edwardian Script ITC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Imagen" descr="LPPTCAJHK6TWCACVEP8BCAX54AOJCA9JCOFOCAPYH8ORCAE8YY5PCALOOP3KCA1MQJIOCAZ4INYQCAN7YLSZCAQVOD0TCAQT8KUICAKI8ARPCA58RY89CASYIEZ7CAH3KAIGCABCSETKCA48X9LJ.jpg"/>
          <p:cNvPicPr>
            <a:picLocks noChangeAspect="1"/>
          </p:cNvPicPr>
          <p:nvPr/>
        </p:nvPicPr>
        <p:blipFill>
          <a:blip r:embed="rId2">
            <a:lum contrast="30000"/>
          </a:blip>
          <a:stretch>
            <a:fillRect/>
          </a:stretch>
        </p:blipFill>
        <p:spPr>
          <a:xfrm>
            <a:off x="214282" y="1500174"/>
            <a:ext cx="3053975" cy="407196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0" name="9 Rectángulo"/>
          <p:cNvSpPr/>
          <p:nvPr/>
        </p:nvSpPr>
        <p:spPr>
          <a:xfrm>
            <a:off x="1571604" y="0"/>
            <a:ext cx="55743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Diego</a:t>
            </a:r>
            <a:r>
              <a:rPr lang="es-ES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 </a:t>
            </a:r>
            <a:r>
              <a:rPr lang="es-E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Velázquez</a:t>
            </a:r>
            <a:endParaRPr lang="es-ES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14" name="13 Imagen" descr="200px-Aguador_de_sevill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892" y="2143115"/>
            <a:ext cx="2143108" cy="2786041"/>
          </a:xfrm>
          <a:prstGeom prst="rect">
            <a:avLst/>
          </a:prstGeom>
        </p:spPr>
      </p:pic>
      <p:pic>
        <p:nvPicPr>
          <p:cNvPr id="15" name="14 Imagen" descr="300px-Velazquez-Menina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1934" y="4412276"/>
            <a:ext cx="2214578" cy="2445724"/>
          </a:xfrm>
          <a:prstGeom prst="rect">
            <a:avLst/>
          </a:prstGeom>
        </p:spPr>
      </p:pic>
      <p:pic>
        <p:nvPicPr>
          <p:cNvPr id="16" name="15 Imagen" descr="150px-Diego_Vel%C3%A1zquez_046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14942" y="775934"/>
            <a:ext cx="1857388" cy="2402222"/>
          </a:xfrm>
          <a:prstGeom prst="rect">
            <a:avLst/>
          </a:prstGeom>
        </p:spPr>
      </p:pic>
      <p:pic>
        <p:nvPicPr>
          <p:cNvPr id="17" name="16 Imagen" descr="300px-De_overgave_van_breda_Velazquez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43702" y="4714884"/>
            <a:ext cx="2500298" cy="2143116"/>
          </a:xfrm>
          <a:prstGeom prst="rect">
            <a:avLst/>
          </a:prstGeom>
        </p:spPr>
      </p:pic>
      <p:sp>
        <p:nvSpPr>
          <p:cNvPr id="18" name="17 CuadroTexto"/>
          <p:cNvSpPr txBox="1"/>
          <p:nvPr/>
        </p:nvSpPr>
        <p:spPr>
          <a:xfrm>
            <a:off x="3500430" y="1214422"/>
            <a:ext cx="2286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i="1" u="sng" dirty="0" smtClean="0">
                <a:solidFill>
                  <a:srgbClr val="660066"/>
                </a:solidFill>
                <a:latin typeface="Aharoni" pitchFamily="2" charset="-79"/>
                <a:cs typeface="Aharoni" pitchFamily="2" charset="-79"/>
              </a:rPr>
              <a:t>Obras:</a:t>
            </a:r>
            <a:endParaRPr lang="es-ES" sz="3200" b="1" i="1" u="sng" dirty="0">
              <a:solidFill>
                <a:srgbClr val="660066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19" name="18 Imagen" descr="300px-Diego_Velaquez%2C_Venus_at_Her_Mirror_%28The_Rokeby_Venus%29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57554" y="2643182"/>
            <a:ext cx="2714644" cy="1882154"/>
          </a:xfrm>
          <a:prstGeom prst="rect">
            <a:avLst/>
          </a:prstGeom>
        </p:spPr>
      </p:pic>
      <p:pic>
        <p:nvPicPr>
          <p:cNvPr id="23" name="22 Imagen" descr="150px-Diego_Vel%C3%A1zquez_057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72397" y="0"/>
            <a:ext cx="1571604" cy="2285992"/>
          </a:xfrm>
          <a:prstGeom prst="rect">
            <a:avLst/>
          </a:prstGeom>
        </p:spPr>
      </p:pic>
      <p:sp>
        <p:nvSpPr>
          <p:cNvPr id="24" name="23 CuadroTexto"/>
          <p:cNvSpPr txBox="1"/>
          <p:nvPr/>
        </p:nvSpPr>
        <p:spPr>
          <a:xfrm>
            <a:off x="4429124" y="1785926"/>
            <a:ext cx="857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i="1" dirty="0" smtClean="0">
                <a:latin typeface="Aharoni" pitchFamily="2" charset="-79"/>
                <a:cs typeface="Aharoni" pitchFamily="2" charset="-79"/>
              </a:rPr>
              <a:t>“ El príncipe Felipe” Próspero</a:t>
            </a:r>
            <a:endParaRPr lang="es-ES" sz="1200" b="1" i="1" dirty="0">
              <a:latin typeface="Aharoni" pitchFamily="2" charset="-79"/>
              <a:cs typeface="Aharoni" pitchFamily="2" charset="-79"/>
            </a:endParaRPr>
          </a:p>
        </p:txBody>
      </p:sp>
      <p:cxnSp>
        <p:nvCxnSpPr>
          <p:cNvPr id="26" name="25 Conector recto de flecha"/>
          <p:cNvCxnSpPr/>
          <p:nvPr/>
        </p:nvCxnSpPr>
        <p:spPr>
          <a:xfrm>
            <a:off x="5214942" y="1928802"/>
            <a:ext cx="428628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2857488" y="5857892"/>
            <a:ext cx="13573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i="1" dirty="0" smtClean="0">
                <a:latin typeface="Aharoni" pitchFamily="2" charset="-79"/>
                <a:cs typeface="Aharoni" pitchFamily="2" charset="-79"/>
              </a:rPr>
              <a:t>“Las meninas”</a:t>
            </a:r>
            <a:endParaRPr lang="es-ES" sz="1200" b="1" i="1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3071802" y="4786322"/>
            <a:ext cx="10001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i="1" dirty="0" smtClean="0">
                <a:latin typeface="Aharoni" pitchFamily="2" charset="-79"/>
                <a:cs typeface="Aharoni" pitchFamily="2" charset="-79"/>
              </a:rPr>
              <a:t>“La Venus del espejo”</a:t>
            </a:r>
            <a:endParaRPr lang="es-ES" sz="1100" i="1" dirty="0">
              <a:latin typeface="Aharoni" pitchFamily="2" charset="-79"/>
              <a:cs typeface="Aharoni" pitchFamily="2" charset="-79"/>
            </a:endParaRPr>
          </a:p>
        </p:txBody>
      </p:sp>
      <p:cxnSp>
        <p:nvCxnSpPr>
          <p:cNvPr id="30" name="29 Conector recto de flecha"/>
          <p:cNvCxnSpPr/>
          <p:nvPr/>
        </p:nvCxnSpPr>
        <p:spPr>
          <a:xfrm rot="16200000" flipV="1">
            <a:off x="3500430" y="4429132"/>
            <a:ext cx="714380" cy="14287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31 CuadroTexto"/>
          <p:cNvSpPr txBox="1"/>
          <p:nvPr/>
        </p:nvSpPr>
        <p:spPr>
          <a:xfrm>
            <a:off x="6929454" y="1071546"/>
            <a:ext cx="857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>
                <a:latin typeface="Aharoni" pitchFamily="2" charset="-79"/>
                <a:cs typeface="Aharoni" pitchFamily="2" charset="-79"/>
              </a:rPr>
              <a:t>“ La dama del abanico”</a:t>
            </a:r>
            <a:endParaRPr lang="es-ES" sz="1200" b="1" dirty="0">
              <a:latin typeface="Aharoni" pitchFamily="2" charset="-79"/>
              <a:cs typeface="Aharoni" pitchFamily="2" charset="-79"/>
            </a:endParaRPr>
          </a:p>
        </p:txBody>
      </p:sp>
      <p:cxnSp>
        <p:nvCxnSpPr>
          <p:cNvPr id="36" name="35 Conector angular"/>
          <p:cNvCxnSpPr/>
          <p:nvPr/>
        </p:nvCxnSpPr>
        <p:spPr>
          <a:xfrm>
            <a:off x="7358082" y="857232"/>
            <a:ext cx="857256" cy="500066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CuadroTexto"/>
          <p:cNvSpPr txBox="1"/>
          <p:nvPr/>
        </p:nvSpPr>
        <p:spPr>
          <a:xfrm>
            <a:off x="6072198" y="3500438"/>
            <a:ext cx="857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i="1" dirty="0" smtClean="0">
                <a:latin typeface="Aharoni" pitchFamily="2" charset="-79"/>
                <a:cs typeface="Aharoni" pitchFamily="2" charset="-79"/>
              </a:rPr>
              <a:t>“ El aguador de Sevilla”</a:t>
            </a:r>
            <a:endParaRPr lang="es-ES" sz="1200" b="1" i="1" dirty="0">
              <a:latin typeface="Aharoni" pitchFamily="2" charset="-79"/>
              <a:cs typeface="Aharoni" pitchFamily="2" charset="-79"/>
            </a:endParaRPr>
          </a:p>
        </p:txBody>
      </p:sp>
      <p:cxnSp>
        <p:nvCxnSpPr>
          <p:cNvPr id="39" name="38 Conector recto de flecha"/>
          <p:cNvCxnSpPr/>
          <p:nvPr/>
        </p:nvCxnSpPr>
        <p:spPr>
          <a:xfrm>
            <a:off x="6572264" y="3571876"/>
            <a:ext cx="642942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 de flecha"/>
          <p:cNvCxnSpPr/>
          <p:nvPr/>
        </p:nvCxnSpPr>
        <p:spPr>
          <a:xfrm>
            <a:off x="4000496" y="6143644"/>
            <a:ext cx="571504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CuadroTexto"/>
          <p:cNvSpPr txBox="1"/>
          <p:nvPr/>
        </p:nvSpPr>
        <p:spPr>
          <a:xfrm>
            <a:off x="5857884" y="5214950"/>
            <a:ext cx="11430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>
                <a:latin typeface="Aharoni" pitchFamily="2" charset="-79"/>
                <a:cs typeface="Aharoni" pitchFamily="2" charset="-79"/>
              </a:rPr>
              <a:t>“La rendición de Breda</a:t>
            </a:r>
            <a:r>
              <a:rPr lang="es-ES" sz="1200" b="1" dirty="0" smtClean="0">
                <a:latin typeface="Aharoni" pitchFamily="2" charset="-79"/>
                <a:cs typeface="Aharoni" pitchFamily="2" charset="-79"/>
              </a:rPr>
              <a:t>”</a:t>
            </a:r>
            <a:endParaRPr lang="es-ES" sz="1200" b="1" dirty="0">
              <a:latin typeface="Aharoni" pitchFamily="2" charset="-79"/>
              <a:cs typeface="Aharoni" pitchFamily="2" charset="-79"/>
            </a:endParaRPr>
          </a:p>
        </p:txBody>
      </p:sp>
      <p:cxnSp>
        <p:nvCxnSpPr>
          <p:cNvPr id="46" name="45 Conector angular"/>
          <p:cNvCxnSpPr/>
          <p:nvPr/>
        </p:nvCxnSpPr>
        <p:spPr>
          <a:xfrm>
            <a:off x="6572264" y="6000768"/>
            <a:ext cx="571504" cy="357190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velazquez-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714356"/>
            <a:ext cx="4403807" cy="278608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3" name="2 Imagen" descr="velazquez-7.jpg"/>
          <p:cNvPicPr>
            <a:picLocks noChangeAspect="1"/>
          </p:cNvPicPr>
          <p:nvPr/>
        </p:nvPicPr>
        <p:blipFill>
          <a:blip r:embed="rId3">
            <a:lum contrast="20000"/>
          </a:blip>
          <a:stretch>
            <a:fillRect/>
          </a:stretch>
        </p:blipFill>
        <p:spPr>
          <a:xfrm>
            <a:off x="5715008" y="2857496"/>
            <a:ext cx="3286148" cy="378723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4">
                <a:lumMod val="50000"/>
              </a:schemeClr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4" name="3 CuadroTexto"/>
          <p:cNvSpPr txBox="1"/>
          <p:nvPr/>
        </p:nvSpPr>
        <p:spPr>
          <a:xfrm>
            <a:off x="5143504" y="500042"/>
            <a:ext cx="3500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>
                <a:solidFill>
                  <a:srgbClr val="FF0000"/>
                </a:solidFill>
              </a:rPr>
              <a:t>  </a:t>
            </a:r>
            <a:endParaRPr lang="es-ES" sz="1400" b="1" dirty="0">
              <a:latin typeface="Modern No. 20" pitchFamily="18" charset="0"/>
            </a:endParaRPr>
          </a:p>
        </p:txBody>
      </p:sp>
      <p:sp>
        <p:nvSpPr>
          <p:cNvPr id="5" name="4 Almacenamiento interno"/>
          <p:cNvSpPr/>
          <p:nvPr/>
        </p:nvSpPr>
        <p:spPr>
          <a:xfrm>
            <a:off x="5286380" y="785794"/>
            <a:ext cx="3500462" cy="1785950"/>
          </a:xfrm>
          <a:prstGeom prst="flowChartInternalStorag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dirty="0" smtClean="0">
                <a:solidFill>
                  <a:srgbClr val="C00000"/>
                </a:solidFill>
              </a:rPr>
              <a:t>Infanta Margarita:</a:t>
            </a:r>
          </a:p>
          <a:p>
            <a:r>
              <a:rPr lang="es-ES" sz="1400" b="1" dirty="0" smtClean="0">
                <a:solidFill>
                  <a:schemeClr val="tx1"/>
                </a:solidFill>
                <a:latin typeface="Modern No. 20" pitchFamily="18" charset="0"/>
              </a:rPr>
              <a:t>O retrato representa á </a:t>
            </a:r>
            <a:r>
              <a:rPr lang="es-ES" sz="1400" b="1" dirty="0" err="1" smtClean="0">
                <a:solidFill>
                  <a:schemeClr val="tx1"/>
                </a:solidFill>
                <a:latin typeface="Modern No. 20" pitchFamily="18" charset="0"/>
              </a:rPr>
              <a:t>filla</a:t>
            </a:r>
            <a:r>
              <a:rPr lang="es-ES" sz="1400" b="1" dirty="0" smtClean="0">
                <a:solidFill>
                  <a:schemeClr val="tx1"/>
                </a:solidFill>
                <a:latin typeface="Modern No. 20" pitchFamily="18" charset="0"/>
              </a:rPr>
              <a:t> de Felipe IV, que remataría casándose </a:t>
            </a:r>
            <a:r>
              <a:rPr lang="es-ES" sz="1400" b="1" dirty="0" err="1" smtClean="0">
                <a:solidFill>
                  <a:schemeClr val="tx1"/>
                </a:solidFill>
                <a:latin typeface="Modern No. 20" pitchFamily="18" charset="0"/>
              </a:rPr>
              <a:t>co</a:t>
            </a:r>
            <a:r>
              <a:rPr lang="es-ES" sz="1400" b="1" dirty="0" smtClean="0">
                <a:solidFill>
                  <a:schemeClr val="tx1"/>
                </a:solidFill>
                <a:latin typeface="Modern No. 20" pitchFamily="18" charset="0"/>
              </a:rPr>
              <a:t> príncipe Leopoldo de Austria.</a:t>
            </a:r>
          </a:p>
          <a:p>
            <a:r>
              <a:rPr lang="es-ES" sz="1400" b="1" dirty="0" smtClean="0">
                <a:solidFill>
                  <a:schemeClr val="tx1"/>
                </a:solidFill>
                <a:latin typeface="Modern No. 20" pitchFamily="18" charset="0"/>
              </a:rPr>
              <a:t>Este </a:t>
            </a:r>
            <a:r>
              <a:rPr lang="es-ES" sz="1400" b="1" dirty="0" err="1" smtClean="0">
                <a:solidFill>
                  <a:schemeClr val="tx1"/>
                </a:solidFill>
                <a:latin typeface="Modern No. 20" pitchFamily="18" charset="0"/>
              </a:rPr>
              <a:t>cadro</a:t>
            </a:r>
            <a:r>
              <a:rPr lang="es-ES" sz="1400" b="1" dirty="0" smtClean="0">
                <a:solidFill>
                  <a:schemeClr val="tx1"/>
                </a:solidFill>
                <a:latin typeface="Modern No. 20" pitchFamily="18" charset="0"/>
              </a:rPr>
              <a:t> debe ser o último que </a:t>
            </a:r>
            <a:r>
              <a:rPr lang="es-ES" sz="1400" b="1" dirty="0" err="1" smtClean="0">
                <a:solidFill>
                  <a:schemeClr val="tx1"/>
                </a:solidFill>
                <a:latin typeface="Modern No. 20" pitchFamily="18" charset="0"/>
              </a:rPr>
              <a:t>pintou</a:t>
            </a:r>
            <a:r>
              <a:rPr lang="es-ES" sz="1400" b="1" dirty="0" smtClean="0">
                <a:solidFill>
                  <a:schemeClr val="tx1"/>
                </a:solidFill>
                <a:latin typeface="Modern No. 20" pitchFamily="18" charset="0"/>
              </a:rPr>
              <a:t> Velázquez, e </a:t>
            </a:r>
            <a:r>
              <a:rPr lang="es-ES" sz="1400" b="1" dirty="0" err="1" smtClean="0">
                <a:solidFill>
                  <a:schemeClr val="tx1"/>
                </a:solidFill>
                <a:latin typeface="Modern No. 20" pitchFamily="18" charset="0"/>
              </a:rPr>
              <a:t>ao</a:t>
            </a:r>
            <a:r>
              <a:rPr lang="es-ES" sz="1400" b="1" dirty="0" smtClean="0">
                <a:solidFill>
                  <a:schemeClr val="tx1"/>
                </a:solidFill>
                <a:latin typeface="Modern No. 20" pitchFamily="18" charset="0"/>
              </a:rPr>
              <a:t> non </a:t>
            </a:r>
            <a:r>
              <a:rPr lang="es-ES" sz="1400" b="1" dirty="0" err="1" smtClean="0">
                <a:solidFill>
                  <a:schemeClr val="tx1"/>
                </a:solidFill>
                <a:latin typeface="Modern No. 20" pitchFamily="18" charset="0"/>
              </a:rPr>
              <a:t>podelo</a:t>
            </a:r>
            <a:r>
              <a:rPr lang="es-ES" sz="1400" b="1" dirty="0" smtClean="0">
                <a:solidFill>
                  <a:schemeClr val="tx1"/>
                </a:solidFill>
                <a:latin typeface="Modern No. 20" pitchFamily="18" charset="0"/>
              </a:rPr>
              <a:t> </a:t>
            </a:r>
            <a:r>
              <a:rPr lang="es-ES" sz="1400" b="1" dirty="0" err="1" smtClean="0">
                <a:solidFill>
                  <a:schemeClr val="tx1"/>
                </a:solidFill>
                <a:latin typeface="Modern No. 20" pitchFamily="18" charset="0"/>
              </a:rPr>
              <a:t>reamatar</a:t>
            </a:r>
            <a:r>
              <a:rPr lang="es-ES" sz="1400" b="1" dirty="0" smtClean="0">
                <a:solidFill>
                  <a:schemeClr val="tx1"/>
                </a:solidFill>
                <a:latin typeface="Modern No. 20" pitchFamily="18" charset="0"/>
              </a:rPr>
              <a:t> </a:t>
            </a:r>
            <a:r>
              <a:rPr lang="es-ES" sz="1400" b="1" dirty="0" err="1" smtClean="0">
                <a:solidFill>
                  <a:schemeClr val="tx1"/>
                </a:solidFill>
                <a:latin typeface="Modern No. 20" pitchFamily="18" charset="0"/>
              </a:rPr>
              <a:t>foi</a:t>
            </a:r>
            <a:r>
              <a:rPr lang="es-ES" sz="1400" b="1" dirty="0" smtClean="0">
                <a:solidFill>
                  <a:schemeClr val="tx1"/>
                </a:solidFill>
                <a:latin typeface="Modern No. 20" pitchFamily="18" charset="0"/>
              </a:rPr>
              <a:t> o </a:t>
            </a:r>
            <a:r>
              <a:rPr lang="es-ES" sz="1400" b="1" dirty="0" err="1" smtClean="0">
                <a:solidFill>
                  <a:schemeClr val="tx1"/>
                </a:solidFill>
                <a:latin typeface="Modern No. 20" pitchFamily="18" charset="0"/>
              </a:rPr>
              <a:t>xenro</a:t>
            </a:r>
            <a:r>
              <a:rPr lang="es-ES" sz="1400" b="1" dirty="0" smtClean="0">
                <a:solidFill>
                  <a:schemeClr val="tx1"/>
                </a:solidFill>
                <a:latin typeface="Modern No. 20" pitchFamily="18" charset="0"/>
              </a:rPr>
              <a:t> , Mazo, o que </a:t>
            </a:r>
            <a:r>
              <a:rPr lang="es-ES" sz="1400" b="1" dirty="0" err="1" smtClean="0">
                <a:solidFill>
                  <a:schemeClr val="tx1"/>
                </a:solidFill>
                <a:latin typeface="Modern No. 20" pitchFamily="18" charset="0"/>
              </a:rPr>
              <a:t>fixo</a:t>
            </a:r>
            <a:r>
              <a:rPr lang="es-ES" sz="1400" b="1" dirty="0" smtClean="0">
                <a:solidFill>
                  <a:schemeClr val="tx1"/>
                </a:solidFill>
                <a:latin typeface="Modern No. 20" pitchFamily="18" charset="0"/>
              </a:rPr>
              <a:t> esa </a:t>
            </a:r>
            <a:r>
              <a:rPr lang="es-ES" sz="1400" b="1" dirty="0" err="1" smtClean="0">
                <a:solidFill>
                  <a:schemeClr val="tx1"/>
                </a:solidFill>
                <a:latin typeface="Modern No. 20" pitchFamily="18" charset="0"/>
              </a:rPr>
              <a:t>tarefa</a:t>
            </a:r>
            <a:r>
              <a:rPr lang="es-ES" sz="1400" b="1" dirty="0" smtClean="0">
                <a:solidFill>
                  <a:schemeClr val="tx1"/>
                </a:solidFill>
                <a:latin typeface="Modern No. 20" pitchFamily="18" charset="0"/>
              </a:rPr>
              <a:t> por el.</a:t>
            </a:r>
          </a:p>
          <a:p>
            <a:pPr algn="ctr"/>
            <a:endParaRPr lang="es-ES" dirty="0"/>
          </a:p>
        </p:txBody>
      </p:sp>
      <p:sp>
        <p:nvSpPr>
          <p:cNvPr id="6" name="5 Proceso predefinido"/>
          <p:cNvSpPr/>
          <p:nvPr/>
        </p:nvSpPr>
        <p:spPr>
          <a:xfrm>
            <a:off x="2500298" y="4643446"/>
            <a:ext cx="3357586" cy="1928826"/>
          </a:xfrm>
          <a:prstGeom prst="flowChartPredefinedProcess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CuadroTexto"/>
          <p:cNvSpPr txBox="1"/>
          <p:nvPr/>
        </p:nvSpPr>
        <p:spPr>
          <a:xfrm>
            <a:off x="2500298" y="4929198"/>
            <a:ext cx="33575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/>
              <a:t>Este é un dos últimos retratos que </a:t>
            </a:r>
            <a:r>
              <a:rPr lang="es-ES" sz="1400" b="1" dirty="0" err="1" smtClean="0"/>
              <a:t>pintou</a:t>
            </a:r>
            <a:r>
              <a:rPr lang="es-ES" sz="1400" b="1" dirty="0" smtClean="0"/>
              <a:t> Velázquez do </a:t>
            </a:r>
            <a:r>
              <a:rPr lang="es-ES" sz="1400" b="1" dirty="0" err="1" smtClean="0"/>
              <a:t>rei</a:t>
            </a:r>
            <a:r>
              <a:rPr lang="es-ES" sz="1400" b="1" dirty="0" smtClean="0"/>
              <a:t> Felipe IV( </a:t>
            </a:r>
            <a:r>
              <a:rPr lang="es-ES" sz="1400" b="1" dirty="0" err="1" smtClean="0"/>
              <a:t>teria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uns</a:t>
            </a:r>
            <a:r>
              <a:rPr lang="es-ES" sz="1400" b="1" dirty="0" smtClean="0"/>
              <a:t> 50 anos): </a:t>
            </a:r>
            <a:r>
              <a:rPr lang="es-ES" sz="1400" b="1" dirty="0" err="1" smtClean="0"/>
              <a:t>Despois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ninguén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máis</a:t>
            </a:r>
            <a:r>
              <a:rPr lang="es-ES" sz="1400" b="1" dirty="0" smtClean="0"/>
              <a:t> o retrataría.</a:t>
            </a:r>
          </a:p>
          <a:p>
            <a:r>
              <a:rPr lang="es-ES" sz="1400" b="1" dirty="0" err="1" smtClean="0"/>
              <a:t>Neste</a:t>
            </a:r>
            <a:r>
              <a:rPr lang="es-ES" sz="1400" b="1" dirty="0" smtClean="0"/>
              <a:t> retrato </a:t>
            </a:r>
            <a:r>
              <a:rPr lang="es-ES" sz="1400" b="1" dirty="0" err="1" smtClean="0"/>
              <a:t>comeza</a:t>
            </a:r>
            <a:r>
              <a:rPr lang="es-ES" sz="1400" b="1" dirty="0" smtClean="0"/>
              <a:t> a expresar fatiga e tristeza </a:t>
            </a:r>
            <a:r>
              <a:rPr lang="es-ES" sz="1400" b="1" dirty="0" err="1" smtClean="0"/>
              <a:t>quizáis</a:t>
            </a:r>
            <a:r>
              <a:rPr lang="es-ES" sz="1400" b="1" dirty="0" smtClean="0"/>
              <a:t> por os problemas políticos que por esa época se multiplican.</a:t>
            </a:r>
            <a:endParaRPr lang="es-ES" sz="1400" b="1" dirty="0"/>
          </a:p>
        </p:txBody>
      </p:sp>
      <p:sp>
        <p:nvSpPr>
          <p:cNvPr id="8" name="7 Rectángulo"/>
          <p:cNvSpPr/>
          <p:nvPr/>
        </p:nvSpPr>
        <p:spPr>
          <a:xfrm>
            <a:off x="1857356" y="0"/>
            <a:ext cx="41465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Últimas obras</a:t>
            </a:r>
            <a:endParaRPr lang="es-E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9" name="8 Imagen" descr="infamarg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844" y="2214554"/>
            <a:ext cx="1926642" cy="2286016"/>
          </a:xfrm>
          <a:prstGeom prst="rect">
            <a:avLst/>
          </a:prstGeom>
        </p:spPr>
      </p:pic>
      <p:pic>
        <p:nvPicPr>
          <p:cNvPr id="11" name="10 Imagen" descr="infmarga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9058" y="2571744"/>
            <a:ext cx="1407235" cy="1857388"/>
          </a:xfrm>
          <a:prstGeom prst="rect">
            <a:avLst/>
          </a:prstGeom>
        </p:spPr>
      </p:pic>
      <p:sp>
        <p:nvSpPr>
          <p:cNvPr id="12" name="11 CuadroTexto"/>
          <p:cNvSpPr txBox="1"/>
          <p:nvPr/>
        </p:nvSpPr>
        <p:spPr>
          <a:xfrm>
            <a:off x="2285984" y="3643314"/>
            <a:ext cx="12858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>
                <a:solidFill>
                  <a:srgbClr val="5C0CB4"/>
                </a:solidFill>
              </a:rPr>
              <a:t>Infanta Margarita en diferentes etapas da </a:t>
            </a:r>
            <a:r>
              <a:rPr lang="es-ES" sz="1200" b="1" dirty="0" err="1" smtClean="0">
                <a:solidFill>
                  <a:srgbClr val="5C0CB4"/>
                </a:solidFill>
              </a:rPr>
              <a:t>súa</a:t>
            </a:r>
            <a:r>
              <a:rPr lang="es-ES" sz="1200" b="1" dirty="0" smtClean="0">
                <a:solidFill>
                  <a:srgbClr val="5C0CB4"/>
                </a:solidFill>
              </a:rPr>
              <a:t> vida</a:t>
            </a:r>
            <a:endParaRPr lang="es-ES" sz="1200" b="1" dirty="0">
              <a:solidFill>
                <a:srgbClr val="5C0CB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000100" y="1000108"/>
            <a:ext cx="6572296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>
                <a:solidFill>
                  <a:srgbClr val="5C0CB4"/>
                </a:solidFill>
                <a:latin typeface="Algerian" pitchFamily="82" charset="0"/>
              </a:rPr>
              <a:t>“Las hilanderas”</a:t>
            </a:r>
            <a:r>
              <a:rPr lang="es-ES" sz="4800" dirty="0" smtClean="0">
                <a:solidFill>
                  <a:srgbClr val="5C0CB4"/>
                </a:solidFill>
              </a:rPr>
              <a:t> </a:t>
            </a:r>
            <a:r>
              <a:rPr lang="es-ES" sz="4800" dirty="0" smtClean="0">
                <a:latin typeface="Harrington" pitchFamily="82" charset="0"/>
                <a:cs typeface="Aharoni" pitchFamily="2" charset="-79"/>
              </a:rPr>
              <a:t>Tabla de contenidos:</a:t>
            </a:r>
          </a:p>
          <a:p>
            <a:endParaRPr lang="es-ES" dirty="0" smtClean="0"/>
          </a:p>
          <a:p>
            <a:r>
              <a:rPr lang="es-ES" sz="4400" b="1" dirty="0" smtClean="0">
                <a:latin typeface="Harrington" pitchFamily="82" charset="0"/>
              </a:rPr>
              <a:t>-Historia</a:t>
            </a:r>
          </a:p>
          <a:p>
            <a:r>
              <a:rPr lang="es-ES" sz="4400" b="1" dirty="0" smtClean="0">
                <a:latin typeface="Harrington" pitchFamily="82" charset="0"/>
              </a:rPr>
              <a:t>-Tema</a:t>
            </a:r>
          </a:p>
          <a:p>
            <a:r>
              <a:rPr lang="es-ES" sz="4400" b="1" dirty="0" smtClean="0">
                <a:latin typeface="Harrington" pitchFamily="82" charset="0"/>
              </a:rPr>
              <a:t>-Estilo</a:t>
            </a:r>
          </a:p>
          <a:p>
            <a:r>
              <a:rPr lang="es-ES" sz="4400" b="1" dirty="0" smtClean="0">
                <a:latin typeface="Harrington" pitchFamily="82" charset="0"/>
              </a:rPr>
              <a:t>-Autor</a:t>
            </a:r>
          </a:p>
          <a:p>
            <a:r>
              <a:rPr lang="es-ES" sz="4400" b="1" dirty="0" smtClean="0">
                <a:latin typeface="Harrington" pitchFamily="82" charset="0"/>
              </a:rPr>
              <a:t>-</a:t>
            </a:r>
            <a:r>
              <a:rPr lang="es-ES" sz="4400" b="1" dirty="0" err="1" smtClean="0">
                <a:latin typeface="Harrington" pitchFamily="82" charset="0"/>
              </a:rPr>
              <a:t>OutraS</a:t>
            </a:r>
            <a:r>
              <a:rPr lang="es-ES" sz="4400" b="1" dirty="0" smtClean="0">
                <a:latin typeface="Harrington" pitchFamily="82" charset="0"/>
              </a:rPr>
              <a:t> Obras_</a:t>
            </a:r>
          </a:p>
        </p:txBody>
      </p:sp>
      <p:sp>
        <p:nvSpPr>
          <p:cNvPr id="7" name="6 Cerrar llave"/>
          <p:cNvSpPr/>
          <p:nvPr/>
        </p:nvSpPr>
        <p:spPr>
          <a:xfrm>
            <a:off x="4429124" y="3000372"/>
            <a:ext cx="428628" cy="3000396"/>
          </a:xfrm>
          <a:prstGeom prst="rightBrace">
            <a:avLst>
              <a:gd name="adj1" fmla="val 8333"/>
              <a:gd name="adj2" fmla="val 50000"/>
            </a:avLst>
          </a:prstGeom>
          <a:ln w="38100">
            <a:solidFill>
              <a:srgbClr val="5C0CB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7 Imagen" descr="3FH5CAS33UYTCA542TOCCAUP85JQCAK2RG9ECA28GLLPCAGZT0FPCANU9071CA80GPOYCAAJW7LVCAGJIMUOCA2XZ3OTCAYF09EKCA9IB886CAK4GYKXCA6EDLP9CAWC5F76CA7AIXMMCA5ZZMWN.jpg"/>
          <p:cNvPicPr>
            <a:picLocks noChangeAspect="1"/>
          </p:cNvPicPr>
          <p:nvPr/>
        </p:nvPicPr>
        <p:blipFill>
          <a:blip r:embed="rId2">
            <a:lum contrast="30000"/>
          </a:blip>
          <a:stretch>
            <a:fillRect/>
          </a:stretch>
        </p:blipFill>
        <p:spPr>
          <a:xfrm>
            <a:off x="5214941" y="3357562"/>
            <a:ext cx="3193269" cy="212884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remigio_41965_HILANDERAS_001.jpg"/>
          <p:cNvPicPr>
            <a:picLocks noChangeAspect="1"/>
          </p:cNvPicPr>
          <p:nvPr/>
        </p:nvPicPr>
        <p:blipFill>
          <a:blip r:embed="rId2">
            <a:lum contrast="10000"/>
          </a:blip>
          <a:stretch>
            <a:fillRect/>
          </a:stretch>
        </p:blipFill>
        <p:spPr>
          <a:xfrm>
            <a:off x="428595" y="214289"/>
            <a:ext cx="8358247" cy="6357983"/>
          </a:xfrm>
          <a:prstGeom prst="roundRect">
            <a:avLst>
              <a:gd name="adj" fmla="val 11111"/>
            </a:avLst>
          </a:prstGeom>
          <a:ln w="190500" cap="rnd">
            <a:solidFill>
              <a:srgbClr val="002060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214291"/>
            <a:ext cx="8215370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      </a:t>
            </a:r>
            <a:r>
              <a:rPr lang="es-ES" sz="2400" dirty="0" smtClean="0">
                <a:solidFill>
                  <a:srgbClr val="660066"/>
                </a:solidFill>
              </a:rPr>
              <a:t> </a:t>
            </a:r>
          </a:p>
          <a:p>
            <a:r>
              <a:rPr lang="es-ES" sz="2400" b="1" dirty="0" smtClean="0">
                <a:solidFill>
                  <a:srgbClr val="660066"/>
                </a:solidFill>
              </a:rPr>
              <a:t>  </a:t>
            </a:r>
            <a:r>
              <a:rPr lang="es-ES" sz="3600" b="1" dirty="0" smtClean="0">
                <a:solidFill>
                  <a:srgbClr val="660066"/>
                </a:solidFill>
              </a:rPr>
              <a:t>.</a:t>
            </a:r>
            <a:r>
              <a:rPr lang="es-ES" sz="4400" b="1" i="1" dirty="0" smtClean="0">
                <a:solidFill>
                  <a:srgbClr val="660066"/>
                </a:solidFill>
                <a:latin typeface="Harrington" pitchFamily="82" charset="0"/>
              </a:rPr>
              <a:t>Historia</a:t>
            </a:r>
            <a:r>
              <a:rPr lang="es-ES" sz="3600" b="1" dirty="0" smtClean="0">
                <a:solidFill>
                  <a:srgbClr val="660066"/>
                </a:solidFill>
                <a:latin typeface="Harrington" pitchFamily="82" charset="0"/>
              </a:rPr>
              <a:t>:</a:t>
            </a:r>
          </a:p>
          <a:p>
            <a:r>
              <a:rPr lang="es-ES" dirty="0" smtClean="0">
                <a:latin typeface="+mj-lt"/>
              </a:rPr>
              <a:t>“</a:t>
            </a:r>
            <a:r>
              <a:rPr lang="es-ES" b="1" dirty="0" smtClean="0">
                <a:latin typeface="+mj-lt"/>
              </a:rPr>
              <a:t>El</a:t>
            </a:r>
            <a:r>
              <a:rPr lang="es-ES" b="1" dirty="0" smtClean="0">
                <a:latin typeface="Harrington" pitchFamily="82" charset="0"/>
              </a:rPr>
              <a:t> </a:t>
            </a:r>
            <a:r>
              <a:rPr lang="es-ES" b="1" dirty="0" smtClean="0"/>
              <a:t>sueño de Aracne”,</a:t>
            </a:r>
            <a:r>
              <a:rPr lang="es-ES" b="1" dirty="0" smtClean="0">
                <a:latin typeface="Harrington" pitchFamily="82" charset="0"/>
              </a:rPr>
              <a:t> </a:t>
            </a:r>
            <a:r>
              <a:rPr lang="es-ES" b="1" dirty="0" smtClean="0">
                <a:latin typeface="+mj-lt"/>
              </a:rPr>
              <a:t>popularmente coñecido como “Las Hilanderas”, é un lienzo de Diego Velázquez, consevado no “MUSEO DEL PRADO”(Madrid).Esta obra pertence a un dos máximos expoñentes da pintura barroca en España e está considerado como un dos grandes exemplos da maestría de Velázquez. Temáticamente é considerada unha obra enigmática e aún non se coñece o verdadeiro propósito </a:t>
            </a:r>
            <a:r>
              <a:rPr lang="es-ES" b="1" dirty="0" err="1" smtClean="0">
                <a:latin typeface="+mj-lt"/>
              </a:rPr>
              <a:t>desta</a:t>
            </a:r>
            <a:r>
              <a:rPr lang="es-ES" b="1" dirty="0" smtClean="0">
                <a:latin typeface="+mj-lt"/>
              </a:rPr>
              <a:t> obra.</a:t>
            </a:r>
          </a:p>
          <a:p>
            <a:r>
              <a:rPr lang="es-ES" b="1" dirty="0" smtClean="0">
                <a:latin typeface="+mj-lt"/>
              </a:rPr>
              <a:t>Velázquez pinta este cuadro en 1657; na etapa de maior esplendor para o autor. Esta obra é realizada para un cliente particular, Pedro de Arce.</a:t>
            </a:r>
          </a:p>
          <a:p>
            <a:r>
              <a:rPr lang="es-ES" b="1" dirty="0" smtClean="0">
                <a:latin typeface="+mj-lt"/>
              </a:rPr>
              <a:t>Como pintor do rei, Velázquez non solía atender cargos privados, pero nesta ocasión </a:t>
            </a:r>
            <a:r>
              <a:rPr lang="es-ES" b="1" dirty="0" err="1" smtClean="0">
                <a:latin typeface="+mj-lt"/>
              </a:rPr>
              <a:t>fixo</a:t>
            </a:r>
            <a:r>
              <a:rPr lang="es-ES" b="1" dirty="0" smtClean="0">
                <a:latin typeface="+mj-lt"/>
              </a:rPr>
              <a:t> unha excepción ; </a:t>
            </a:r>
            <a:r>
              <a:rPr lang="es-ES" b="1" dirty="0" err="1" smtClean="0">
                <a:latin typeface="+mj-lt"/>
              </a:rPr>
              <a:t>xa</a:t>
            </a:r>
            <a:r>
              <a:rPr lang="es-ES" b="1" dirty="0" smtClean="0">
                <a:latin typeface="+mj-lt"/>
              </a:rPr>
              <a:t> que, Pedro de Arce era </a:t>
            </a:r>
            <a:r>
              <a:rPr lang="es-ES" b="1" dirty="0" err="1" smtClean="0">
                <a:latin typeface="+mj-lt"/>
              </a:rPr>
              <a:t>monteiro</a:t>
            </a:r>
            <a:r>
              <a:rPr lang="es-ES" b="1" dirty="0" smtClean="0">
                <a:latin typeface="+mj-lt"/>
              </a:rPr>
              <a:t> de Felipe IV.</a:t>
            </a:r>
          </a:p>
          <a:p>
            <a:r>
              <a:rPr lang="es-ES" b="1" dirty="0" smtClean="0">
                <a:latin typeface="+mj-lt"/>
              </a:rPr>
              <a:t>Arce </a:t>
            </a:r>
            <a:r>
              <a:rPr lang="es-ES" b="1" dirty="0" err="1" smtClean="0">
                <a:latin typeface="+mj-lt"/>
              </a:rPr>
              <a:t>adicábase</a:t>
            </a:r>
            <a:r>
              <a:rPr lang="es-ES" b="1" dirty="0" smtClean="0">
                <a:latin typeface="+mj-lt"/>
              </a:rPr>
              <a:t> a organizar as </a:t>
            </a:r>
            <a:r>
              <a:rPr lang="es-ES" b="1" dirty="0" err="1" smtClean="0">
                <a:latin typeface="+mj-lt"/>
              </a:rPr>
              <a:t>xornadas</a:t>
            </a:r>
            <a:r>
              <a:rPr lang="es-ES" b="1" dirty="0" smtClean="0">
                <a:latin typeface="+mj-lt"/>
              </a:rPr>
              <a:t> de caza de Felipe IV e, polo tanto, tiña </a:t>
            </a:r>
            <a:r>
              <a:rPr lang="es-ES" b="1" dirty="0" err="1" smtClean="0">
                <a:latin typeface="+mj-lt"/>
              </a:rPr>
              <a:t>certas</a:t>
            </a:r>
            <a:r>
              <a:rPr lang="es-ES" b="1" dirty="0" smtClean="0">
                <a:latin typeface="+mj-lt"/>
              </a:rPr>
              <a:t> influencias na corte de Madrid.</a:t>
            </a:r>
            <a:r>
              <a:rPr lang="es-ES" b="1" dirty="0" smtClean="0"/>
              <a:t> Os inventarios das coleccións reais que </a:t>
            </a:r>
            <a:r>
              <a:rPr lang="es-ES" b="1" dirty="0" err="1" smtClean="0"/>
              <a:t>rexistran</a:t>
            </a:r>
            <a:r>
              <a:rPr lang="es-ES" b="1" dirty="0" smtClean="0"/>
              <a:t> os cadros de Velázquez non o mencionan ata 1772, no que se menciona </a:t>
            </a:r>
            <a:r>
              <a:rPr lang="es-ES" b="1" dirty="0" err="1" smtClean="0"/>
              <a:t>baixo</a:t>
            </a:r>
            <a:r>
              <a:rPr lang="es-ES" b="1" dirty="0" smtClean="0"/>
              <a:t> o nome de “Una fábrica de tapices y varias mujeres hilando y devanando”. En 1774 chámaselle “</a:t>
            </a:r>
            <a:r>
              <a:rPr lang="es-ES" b="1" dirty="0" err="1" smtClean="0"/>
              <a:t>quadro</a:t>
            </a:r>
            <a:r>
              <a:rPr lang="es-ES" b="1" dirty="0" smtClean="0"/>
              <a:t> llamado de las Hilanderas”. Este último nome quedará como definitivo ata que Diego Angulo o interpretou en clave mitolóxica e déulle o título de “La fábula de Palas y Aracne”</a:t>
            </a:r>
            <a:endParaRPr lang="es-ES" b="1" dirty="0" smtClean="0">
              <a:latin typeface="+mj-lt"/>
            </a:endParaRPr>
          </a:p>
          <a:p>
            <a:r>
              <a:rPr lang="es-ES" b="1" dirty="0" smtClean="0">
                <a:latin typeface="+mj-lt"/>
              </a:rPr>
              <a:t>No século XVIII </a:t>
            </a:r>
            <a:r>
              <a:rPr lang="es-ES" b="1" dirty="0" err="1" smtClean="0">
                <a:latin typeface="+mj-lt"/>
              </a:rPr>
              <a:t>pasou</a:t>
            </a:r>
            <a:r>
              <a:rPr lang="es-ES" b="1" dirty="0" smtClean="0">
                <a:latin typeface="+mj-lt"/>
              </a:rPr>
              <a:t> a formar parte das coleccións reais para rematar </a:t>
            </a:r>
            <a:r>
              <a:rPr lang="es-ES" b="1" dirty="0" err="1" smtClean="0">
                <a:latin typeface="+mj-lt"/>
              </a:rPr>
              <a:t>esposto</a:t>
            </a:r>
            <a:r>
              <a:rPr lang="es-ES" b="1" dirty="0" smtClean="0">
                <a:latin typeface="+mj-lt"/>
              </a:rPr>
              <a:t>  no “Museo del Prado”. </a:t>
            </a:r>
          </a:p>
          <a:p>
            <a:endParaRPr lang="es-ES" sz="3600" b="1" dirty="0" smtClean="0">
              <a:solidFill>
                <a:srgbClr val="660066"/>
              </a:solidFill>
              <a:latin typeface="Harrington" pitchFamily="82" charset="0"/>
            </a:endParaRPr>
          </a:p>
          <a:p>
            <a:r>
              <a:rPr lang="es-ES" sz="3600" b="1" dirty="0" smtClean="0">
                <a:solidFill>
                  <a:srgbClr val="660066"/>
                </a:solidFill>
                <a:latin typeface="Harrington" pitchFamily="82" charset="0"/>
              </a:rPr>
              <a:t> </a:t>
            </a:r>
          </a:p>
        </p:txBody>
      </p:sp>
      <p:cxnSp>
        <p:nvCxnSpPr>
          <p:cNvPr id="3" name="2 Conector recto de flecha"/>
          <p:cNvCxnSpPr/>
          <p:nvPr/>
        </p:nvCxnSpPr>
        <p:spPr>
          <a:xfrm rot="10800000" flipV="1">
            <a:off x="4071934" y="2357430"/>
            <a:ext cx="92869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500042"/>
            <a:ext cx="821537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 smtClean="0">
                <a:solidFill>
                  <a:srgbClr val="116606"/>
                </a:solidFill>
                <a:latin typeface="Harrington" pitchFamily="82" charset="0"/>
              </a:rPr>
              <a:t>.</a:t>
            </a:r>
            <a:r>
              <a:rPr lang="es-ES" sz="4800" b="1" dirty="0" smtClean="0">
                <a:solidFill>
                  <a:srgbClr val="116606"/>
                </a:solidFill>
                <a:latin typeface="Harrington" pitchFamily="82" charset="0"/>
              </a:rPr>
              <a:t>Tema:</a:t>
            </a:r>
          </a:p>
          <a:p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Durante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moito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tempo,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considerouse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este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cadro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, como un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cadro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de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xénero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no que se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amosaba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unha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xornada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de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traballo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no taller da fábrica de tapices.</a:t>
            </a:r>
          </a:p>
          <a:p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No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primeiro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plano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vese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unha sala con cinco mulleres, hilanderas, que preparan as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lás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. No fondo, detrás delas, e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nunha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estancia que parece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máis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elevada, aparecen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outras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tres mulleres ricamente vestidas contemplando un tapiz que representa unha escena mitolóxica. Durante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moito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tempo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considerouse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éste o único tema;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sen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embargo, debido á propia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entidade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do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cadro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e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pola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ambigüedade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de significados presentes nos lienzos, debemos resistirnos a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interpretalo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coma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unha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sinxela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escena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cotiá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.</a:t>
            </a:r>
          </a:p>
          <a:p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Hoxe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admítese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que o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cadro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trata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dun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tema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mitolóxico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: A Fábula de Atenea e Aracne,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nunha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escena do mito de Aracne que se describe no sexto libro de “Las metamorfosis” de Ovidio.</a:t>
            </a:r>
          </a:p>
          <a:p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Aracne reta á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Deusa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Atenea a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texer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o tapiz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máis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fermoso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.</a:t>
            </a:r>
          </a:p>
          <a:p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A escena preséntanos, á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dereita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nun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primeiro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plano, a unha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muller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de espaldas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traballando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afanosamente no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seu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tapiz; á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esquerda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a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Deusa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 Atenea,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finxindo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ser unha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anciá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. Sabemos que se trata da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Deusa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, porque a pesar do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seu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aspecto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envellecido,Velázquez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mostra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a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súa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perna, de tersura adolescente. No fondo se representa o desenlace da fábula. O tapiz confeccionado por Aracne está colgado na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parede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. A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súa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obra representa unha clara ofensa contra a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Deusa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, xa que representa varios dos engaños que utiliza o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seu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pai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, Zeus, para conseguir favores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sexuais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das mulleres e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Deusas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. Frente ó tapiz aparecen dúas mulleres, son a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Deusa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ataviada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cos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seus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atributos, como o casco, e a humana rebelde. Están colocadas de tal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maneira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que parecen formar parte do tapiz.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Outras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tres damas contemplan como a ofendida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Deusa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, en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sinal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de castigo,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vai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trasnformar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á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xoven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en araña, condenada a </a:t>
            </a:r>
            <a:r>
              <a:rPr lang="es-E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texer</a:t>
            </a:r>
            <a:r>
              <a:rPr lang="es-E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eternamente.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300px-Diego_Vel%C3%A1zquez_0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3" y="571480"/>
            <a:ext cx="4154553" cy="292895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2 CuadroTexto"/>
          <p:cNvSpPr txBox="1"/>
          <p:nvPr/>
        </p:nvSpPr>
        <p:spPr>
          <a:xfrm>
            <a:off x="1214414" y="142852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 err="1" smtClean="0"/>
              <a:t>Deusa</a:t>
            </a:r>
            <a:r>
              <a:rPr lang="es-ES" dirty="0" smtClean="0"/>
              <a:t>  </a:t>
            </a:r>
            <a:r>
              <a:rPr lang="es-ES" b="1" i="1" dirty="0" smtClean="0"/>
              <a:t>Atenea </a:t>
            </a:r>
            <a:endParaRPr lang="es-ES" b="1" i="1" dirty="0"/>
          </a:p>
        </p:txBody>
      </p:sp>
      <p:cxnSp>
        <p:nvCxnSpPr>
          <p:cNvPr id="5" name="4 Conector recto de flecha"/>
          <p:cNvCxnSpPr/>
          <p:nvPr/>
        </p:nvCxnSpPr>
        <p:spPr>
          <a:xfrm rot="5400000">
            <a:off x="892943" y="964389"/>
            <a:ext cx="1357322" cy="57150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4786314" y="2000240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 smtClean="0"/>
              <a:t>Aracne</a:t>
            </a:r>
            <a:r>
              <a:rPr lang="es-ES" dirty="0" smtClean="0"/>
              <a:t> </a:t>
            </a:r>
            <a:r>
              <a:rPr lang="es-ES" sz="1400" dirty="0" smtClean="0"/>
              <a:t>(</a:t>
            </a:r>
            <a:r>
              <a:rPr lang="es-ES" sz="1400" dirty="0" err="1" smtClean="0"/>
              <a:t>facendo</a:t>
            </a:r>
            <a:r>
              <a:rPr lang="es-ES" sz="1400" dirty="0" smtClean="0"/>
              <a:t> o tapiz)</a:t>
            </a:r>
            <a:endParaRPr lang="es-ES" sz="1400" dirty="0"/>
          </a:p>
        </p:txBody>
      </p:sp>
      <p:sp>
        <p:nvSpPr>
          <p:cNvPr id="18" name="17 CuadroTexto"/>
          <p:cNvSpPr txBox="1"/>
          <p:nvPr/>
        </p:nvSpPr>
        <p:spPr>
          <a:xfrm>
            <a:off x="4000496" y="0"/>
            <a:ext cx="335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 smtClean="0"/>
              <a:t>Tapiz</a:t>
            </a:r>
            <a:r>
              <a:rPr lang="es-ES" dirty="0" smtClean="0"/>
              <a:t>  </a:t>
            </a:r>
            <a:r>
              <a:rPr lang="es-ES" b="1" i="1" dirty="0" smtClean="0"/>
              <a:t>de Aracne </a:t>
            </a:r>
            <a:r>
              <a:rPr lang="es-ES" sz="1400" dirty="0" smtClean="0"/>
              <a:t> (xa rematado)</a:t>
            </a:r>
            <a:endParaRPr lang="es-ES" sz="1400" dirty="0"/>
          </a:p>
        </p:txBody>
      </p:sp>
      <p:cxnSp>
        <p:nvCxnSpPr>
          <p:cNvPr id="20" name="19 Conector angular"/>
          <p:cNvCxnSpPr/>
          <p:nvPr/>
        </p:nvCxnSpPr>
        <p:spPr>
          <a:xfrm rot="10800000" flipV="1">
            <a:off x="2714612" y="428604"/>
            <a:ext cx="1643074" cy="857256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 de flecha"/>
          <p:cNvCxnSpPr/>
          <p:nvPr/>
        </p:nvCxnSpPr>
        <p:spPr>
          <a:xfrm rot="10800000">
            <a:off x="4143372" y="2428868"/>
            <a:ext cx="785818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CuadroTexto"/>
          <p:cNvSpPr txBox="1"/>
          <p:nvPr/>
        </p:nvSpPr>
        <p:spPr>
          <a:xfrm>
            <a:off x="428596" y="3857628"/>
            <a:ext cx="807249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latin typeface="+mj-lt"/>
              </a:rPr>
              <a:t>Hay </a:t>
            </a:r>
            <a:r>
              <a:rPr lang="es-ES" sz="1600" b="1" dirty="0" err="1" smtClean="0">
                <a:latin typeface="+mj-lt"/>
              </a:rPr>
              <a:t>quenes</a:t>
            </a:r>
            <a:r>
              <a:rPr lang="es-ES" sz="1600" b="1" dirty="0" smtClean="0">
                <a:latin typeface="+mj-lt"/>
              </a:rPr>
              <a:t>, buscan </a:t>
            </a:r>
            <a:r>
              <a:rPr lang="es-ES" sz="1600" b="1" dirty="0" err="1" smtClean="0">
                <a:latin typeface="+mj-lt"/>
              </a:rPr>
              <a:t>neste</a:t>
            </a:r>
            <a:r>
              <a:rPr lang="es-ES" sz="1600" b="1" dirty="0" smtClean="0">
                <a:latin typeface="+mj-lt"/>
              </a:rPr>
              <a:t> </a:t>
            </a:r>
            <a:r>
              <a:rPr lang="es-ES" sz="1600" b="1" dirty="0" err="1" smtClean="0">
                <a:latin typeface="+mj-lt"/>
              </a:rPr>
              <a:t>cadro</a:t>
            </a:r>
            <a:r>
              <a:rPr lang="es-ES" sz="1600" b="1" dirty="0" smtClean="0">
                <a:latin typeface="+mj-lt"/>
              </a:rPr>
              <a:t>  </a:t>
            </a:r>
            <a:r>
              <a:rPr lang="es-ES" sz="1600" b="1" dirty="0" err="1" smtClean="0">
                <a:latin typeface="+mj-lt"/>
              </a:rPr>
              <a:t>outros</a:t>
            </a:r>
            <a:r>
              <a:rPr lang="es-ES" sz="1600" b="1" dirty="0" smtClean="0">
                <a:latin typeface="+mj-lt"/>
              </a:rPr>
              <a:t> significados ocultos e simbólicos. </a:t>
            </a:r>
            <a:r>
              <a:rPr lang="es-ES" sz="1600" b="1" dirty="0" err="1" smtClean="0">
                <a:latin typeface="+mj-lt"/>
              </a:rPr>
              <a:t>Podería</a:t>
            </a:r>
            <a:r>
              <a:rPr lang="es-ES" sz="1600" b="1" dirty="0" smtClean="0">
                <a:latin typeface="+mj-lt"/>
              </a:rPr>
              <a:t> tratarse </a:t>
            </a:r>
            <a:r>
              <a:rPr lang="es-ES" sz="1600" b="1" dirty="0" err="1" smtClean="0">
                <a:latin typeface="+mj-lt"/>
              </a:rPr>
              <a:t>dunha</a:t>
            </a:r>
            <a:r>
              <a:rPr lang="es-ES" sz="1600" b="1" dirty="0" smtClean="0">
                <a:latin typeface="+mj-lt"/>
              </a:rPr>
              <a:t> alegoría política, na que a </a:t>
            </a:r>
            <a:r>
              <a:rPr lang="es-ES" sz="1600" b="1" dirty="0" err="1" smtClean="0">
                <a:latin typeface="+mj-lt"/>
              </a:rPr>
              <a:t>hilandeira</a:t>
            </a:r>
            <a:r>
              <a:rPr lang="es-ES" sz="1600" b="1" dirty="0" smtClean="0">
                <a:latin typeface="+mj-lt"/>
              </a:rPr>
              <a:t> de </a:t>
            </a:r>
            <a:r>
              <a:rPr lang="es-ES" sz="1600" b="1" dirty="0" err="1" smtClean="0">
                <a:latin typeface="+mj-lt"/>
              </a:rPr>
              <a:t>máis</a:t>
            </a:r>
            <a:r>
              <a:rPr lang="es-ES" sz="1600" b="1" dirty="0" smtClean="0">
                <a:latin typeface="+mj-lt"/>
              </a:rPr>
              <a:t> </a:t>
            </a:r>
            <a:r>
              <a:rPr lang="es-ES" sz="1600" b="1" dirty="0" err="1" smtClean="0">
                <a:latin typeface="+mj-lt"/>
              </a:rPr>
              <a:t>idade</a:t>
            </a:r>
            <a:r>
              <a:rPr lang="es-ES" sz="1600" b="1" dirty="0" smtClean="0">
                <a:latin typeface="+mj-lt"/>
              </a:rPr>
              <a:t> representaría a </a:t>
            </a:r>
            <a:r>
              <a:rPr lang="es-ES" sz="1600" b="1" dirty="0" err="1" smtClean="0">
                <a:latin typeface="+mj-lt"/>
              </a:rPr>
              <a:t>obedencia</a:t>
            </a:r>
            <a:r>
              <a:rPr lang="es-ES" sz="1600" b="1" dirty="0" smtClean="0">
                <a:latin typeface="+mj-lt"/>
              </a:rPr>
              <a:t> ó poder establecido, </a:t>
            </a:r>
            <a:r>
              <a:rPr lang="es-ES" sz="1600" b="1" dirty="0" err="1" smtClean="0">
                <a:latin typeface="+mj-lt"/>
              </a:rPr>
              <a:t>mentras</a:t>
            </a:r>
            <a:r>
              <a:rPr lang="es-ES" sz="1600" b="1" dirty="0" smtClean="0">
                <a:latin typeface="+mj-lt"/>
              </a:rPr>
              <a:t> que o ton representa a </a:t>
            </a:r>
            <a:r>
              <a:rPr lang="es-ES" sz="1600" b="1" dirty="0" err="1" smtClean="0">
                <a:latin typeface="+mj-lt"/>
              </a:rPr>
              <a:t>velocidade</a:t>
            </a:r>
            <a:r>
              <a:rPr lang="es-ES" sz="1600" b="1" dirty="0" smtClean="0">
                <a:latin typeface="+mj-lt"/>
              </a:rPr>
              <a:t> e </a:t>
            </a:r>
            <a:r>
              <a:rPr lang="es-ES" sz="1600" b="1" dirty="0" err="1" smtClean="0">
                <a:latin typeface="+mj-lt"/>
              </a:rPr>
              <a:t>variabilidade</a:t>
            </a:r>
            <a:r>
              <a:rPr lang="es-ES" sz="1600" b="1" dirty="0" smtClean="0">
                <a:latin typeface="+mj-lt"/>
              </a:rPr>
              <a:t> dos mandatos. O gato sería “o ben súbdito, </a:t>
            </a:r>
            <a:r>
              <a:rPr lang="es-ES" sz="1600" b="1" dirty="0" err="1" smtClean="0">
                <a:latin typeface="+mj-lt"/>
              </a:rPr>
              <a:t>independente</a:t>
            </a:r>
            <a:r>
              <a:rPr lang="es-ES" sz="1600" b="1" dirty="0" smtClean="0">
                <a:latin typeface="+mj-lt"/>
              </a:rPr>
              <a:t> e á vez sumiso” , </a:t>
            </a:r>
            <a:r>
              <a:rPr lang="es-ES" sz="1600" b="1" dirty="0" err="1" smtClean="0">
                <a:latin typeface="+mj-lt"/>
              </a:rPr>
              <a:t>mentras</a:t>
            </a:r>
            <a:r>
              <a:rPr lang="es-ES" sz="1600" b="1" dirty="0" smtClean="0">
                <a:latin typeface="+mj-lt"/>
              </a:rPr>
              <a:t> que a “boa política” se representaría mediante a viola de gamba.</a:t>
            </a:r>
          </a:p>
          <a:p>
            <a:r>
              <a:rPr lang="es-ES" sz="1600" b="1" dirty="0" smtClean="0">
                <a:latin typeface="+mj-lt"/>
              </a:rPr>
              <a:t>As figuras do fondo; Palas Atenea e Aracne , serían as alegorías dos Reinos de Portugal e Cataluña.</a:t>
            </a:r>
          </a:p>
          <a:p>
            <a:r>
              <a:rPr lang="es-ES" sz="1600" b="1" dirty="0" err="1" smtClean="0">
                <a:latin typeface="+mj-lt"/>
              </a:rPr>
              <a:t>Tamén</a:t>
            </a:r>
            <a:r>
              <a:rPr lang="es-ES" sz="1600" b="1" dirty="0" smtClean="0">
                <a:latin typeface="+mj-lt"/>
              </a:rPr>
              <a:t> </a:t>
            </a:r>
            <a:r>
              <a:rPr lang="es-ES" sz="1600" b="1" dirty="0" err="1" smtClean="0">
                <a:latin typeface="+mj-lt"/>
              </a:rPr>
              <a:t>podería</a:t>
            </a:r>
            <a:r>
              <a:rPr lang="es-ES" sz="1600" b="1" dirty="0" smtClean="0">
                <a:latin typeface="+mj-lt"/>
              </a:rPr>
              <a:t> tratarse </a:t>
            </a:r>
            <a:r>
              <a:rPr lang="es-ES" sz="1600" b="1" dirty="0" err="1" smtClean="0">
                <a:latin typeface="+mj-lt"/>
              </a:rPr>
              <a:t>dunha</a:t>
            </a:r>
            <a:r>
              <a:rPr lang="es-ES" sz="1600" b="1" dirty="0" smtClean="0">
                <a:latin typeface="+mj-lt"/>
              </a:rPr>
              <a:t> </a:t>
            </a:r>
            <a:r>
              <a:rPr lang="es-ES" sz="1600" b="1" dirty="0" err="1" smtClean="0">
                <a:latin typeface="+mj-lt"/>
              </a:rPr>
              <a:t>Apoloxía</a:t>
            </a:r>
            <a:r>
              <a:rPr lang="es-ES" sz="1600" b="1" dirty="0" smtClean="0">
                <a:latin typeface="+mj-lt"/>
              </a:rPr>
              <a:t> das </a:t>
            </a:r>
            <a:r>
              <a:rPr lang="es-ES" sz="1600" b="1" dirty="0" err="1" smtClean="0">
                <a:latin typeface="+mj-lt"/>
              </a:rPr>
              <a:t>Belas</a:t>
            </a:r>
            <a:r>
              <a:rPr lang="es-ES" sz="1600" b="1" dirty="0" smtClean="0">
                <a:latin typeface="+mj-lt"/>
              </a:rPr>
              <a:t> Artes, que demostraría a </a:t>
            </a:r>
            <a:r>
              <a:rPr lang="es-ES" sz="1600" b="1" dirty="0" err="1" smtClean="0">
                <a:latin typeface="+mj-lt"/>
              </a:rPr>
              <a:t>superioridade</a:t>
            </a:r>
            <a:r>
              <a:rPr lang="es-ES" sz="1600" b="1" dirty="0" smtClean="0">
                <a:latin typeface="+mj-lt"/>
              </a:rPr>
              <a:t> da pintura sobre a artesanía. Todo </a:t>
            </a:r>
            <a:r>
              <a:rPr lang="es-ES" sz="1600" b="1" dirty="0" err="1" smtClean="0">
                <a:latin typeface="+mj-lt"/>
              </a:rPr>
              <a:t>isto</a:t>
            </a:r>
            <a:r>
              <a:rPr lang="es-ES" sz="1600" b="1" dirty="0" smtClean="0">
                <a:latin typeface="+mj-lt"/>
              </a:rPr>
              <a:t> indícanos que a dignificación da pintura era unha cuestión bastante discutida polos artistas, xa desde os </a:t>
            </a:r>
            <a:r>
              <a:rPr lang="es-ES" sz="1600" b="1" dirty="0" err="1" smtClean="0">
                <a:latin typeface="+mj-lt"/>
              </a:rPr>
              <a:t>séculos</a:t>
            </a:r>
            <a:r>
              <a:rPr lang="es-ES" sz="1600" b="1" dirty="0" smtClean="0">
                <a:latin typeface="+mj-lt"/>
              </a:rPr>
              <a:t> anteriores.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428596" y="214290"/>
            <a:ext cx="8001056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solidFill>
                  <a:srgbClr val="5C0CB4"/>
                </a:solidFill>
              </a:rPr>
              <a:t>.</a:t>
            </a:r>
            <a:r>
              <a:rPr lang="es-ES" sz="4400" b="1" i="1" dirty="0" smtClean="0">
                <a:solidFill>
                  <a:srgbClr val="5C0CB4"/>
                </a:solidFill>
                <a:latin typeface="Harrington" pitchFamily="82" charset="0"/>
              </a:rPr>
              <a:t>Estilo</a:t>
            </a:r>
            <a:r>
              <a:rPr lang="es-ES" sz="4400" dirty="0" smtClean="0">
                <a:solidFill>
                  <a:srgbClr val="5C0CB4"/>
                </a:solidFill>
              </a:rPr>
              <a:t>:</a:t>
            </a:r>
          </a:p>
          <a:p>
            <a:r>
              <a:rPr lang="es-ES" sz="1600" b="1" dirty="0" smtClean="0">
                <a:latin typeface="+mj-lt"/>
                <a:cs typeface="Aharoni" pitchFamily="2" charset="-79"/>
              </a:rPr>
              <a:t>Velázquez divide  a obra en planos, a igual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maneira</a:t>
            </a:r>
            <a:r>
              <a:rPr lang="es-ES" sz="1600" b="1" dirty="0" smtClean="0">
                <a:latin typeface="+mj-lt"/>
                <a:cs typeface="Aharoni" pitchFamily="2" charset="-79"/>
              </a:rPr>
              <a:t> que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aqueles</a:t>
            </a:r>
            <a:r>
              <a:rPr lang="es-ES" sz="1600" b="1" dirty="0" smtClean="0">
                <a:latin typeface="+mj-lt"/>
                <a:cs typeface="Aharoni" pitchFamily="2" charset="-79"/>
              </a:rPr>
              <a:t> cadros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medievais</a:t>
            </a:r>
            <a:r>
              <a:rPr lang="es-ES" sz="1600" b="1" dirty="0" smtClean="0">
                <a:latin typeface="+mj-lt"/>
                <a:cs typeface="Aharoni" pitchFamily="2" charset="-79"/>
              </a:rPr>
              <a:t> cuyos títulos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leeranse</a:t>
            </a:r>
            <a:r>
              <a:rPr lang="es-ES" sz="1600" b="1" dirty="0" smtClean="0">
                <a:latin typeface="+mj-lt"/>
                <a:cs typeface="Aharoni" pitchFamily="2" charset="-79"/>
              </a:rPr>
              <a:t>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nunha</a:t>
            </a:r>
            <a:r>
              <a:rPr lang="es-ES" sz="1600" b="1" dirty="0" smtClean="0">
                <a:latin typeface="+mj-lt"/>
                <a:cs typeface="Aharoni" pitchFamily="2" charset="-79"/>
              </a:rPr>
              <a:t>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orde</a:t>
            </a:r>
            <a:r>
              <a:rPr lang="es-ES" sz="1600" b="1" dirty="0" smtClean="0">
                <a:latin typeface="+mj-lt"/>
                <a:cs typeface="Aharoni" pitchFamily="2" charset="-79"/>
              </a:rPr>
              <a:t>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deteraminada</a:t>
            </a:r>
            <a:r>
              <a:rPr lang="es-ES" sz="1600" b="1" dirty="0" smtClean="0">
                <a:latin typeface="+mj-lt"/>
                <a:cs typeface="Aharoni" pitchFamily="2" charset="-79"/>
              </a:rPr>
              <a:t>, coma se fosen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páxinas</a:t>
            </a:r>
            <a:r>
              <a:rPr lang="es-ES" sz="1600" b="1" dirty="0" smtClean="0">
                <a:latin typeface="+mj-lt"/>
                <a:cs typeface="Aharoni" pitchFamily="2" charset="-79"/>
              </a:rPr>
              <a:t>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dun</a:t>
            </a:r>
            <a:r>
              <a:rPr lang="es-ES" sz="1600" b="1" dirty="0" smtClean="0">
                <a:latin typeface="+mj-lt"/>
                <a:cs typeface="Aharoni" pitchFamily="2" charset="-79"/>
              </a:rPr>
              <a:t> libro.</a:t>
            </a:r>
          </a:p>
          <a:p>
            <a:r>
              <a:rPr lang="es-ES" sz="1600" b="1" dirty="0" err="1" smtClean="0">
                <a:latin typeface="+mj-lt"/>
                <a:cs typeface="Aharoni" pitchFamily="2" charset="-79"/>
              </a:rPr>
              <a:t>Consegue</a:t>
            </a:r>
            <a:r>
              <a:rPr lang="es-ES" sz="1600" b="1" dirty="0" smtClean="0">
                <a:latin typeface="+mj-lt"/>
                <a:cs typeface="Aharoni" pitchFamily="2" charset="-79"/>
              </a:rPr>
              <a:t> que a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nosa</a:t>
            </a:r>
            <a:r>
              <a:rPr lang="es-ES" sz="1600" b="1" dirty="0" smtClean="0">
                <a:latin typeface="+mj-lt"/>
                <a:cs typeface="Aharoni" pitchFamily="2" charset="-79"/>
              </a:rPr>
              <a:t> vista pase da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hilandeira</a:t>
            </a:r>
            <a:r>
              <a:rPr lang="es-ES" sz="1600" b="1" dirty="0" smtClean="0">
                <a:latin typeface="+mj-lt"/>
                <a:cs typeface="Aharoni" pitchFamily="2" charset="-79"/>
              </a:rPr>
              <a:t> iluminada da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dereita</a:t>
            </a:r>
            <a:r>
              <a:rPr lang="es-ES" sz="1600" b="1" dirty="0" smtClean="0">
                <a:latin typeface="+mj-lt"/>
                <a:cs typeface="Aharoni" pitchFamily="2" charset="-79"/>
              </a:rPr>
              <a:t>, á da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esquerda</a:t>
            </a:r>
            <a:r>
              <a:rPr lang="es-ES" sz="1600" b="1" dirty="0" smtClean="0">
                <a:latin typeface="+mj-lt"/>
                <a:cs typeface="Aharoni" pitchFamily="2" charset="-79"/>
              </a:rPr>
              <a:t>,  para saltar por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enriba</a:t>
            </a:r>
            <a:r>
              <a:rPr lang="es-ES" sz="1600" b="1" dirty="0" smtClean="0">
                <a:latin typeface="+mj-lt"/>
                <a:cs typeface="Aharoni" pitchFamily="2" charset="-79"/>
              </a:rPr>
              <a:t> da que se agacha na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penunbra</a:t>
            </a:r>
            <a:r>
              <a:rPr lang="es-ES" sz="1600" b="1" dirty="0" smtClean="0">
                <a:latin typeface="+mj-lt"/>
                <a:cs typeface="Aharoni" pitchFamily="2" charset="-79"/>
              </a:rPr>
              <a:t> ata a escena do fondo.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Alí</a:t>
            </a:r>
            <a:r>
              <a:rPr lang="es-ES" sz="1600" b="1" dirty="0" smtClean="0">
                <a:latin typeface="+mj-lt"/>
                <a:cs typeface="Aharoni" pitchFamily="2" charset="-79"/>
              </a:rPr>
              <a:t> unha das mulleres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vólvese</a:t>
            </a:r>
            <a:r>
              <a:rPr lang="es-ES" sz="1600" b="1" dirty="0" smtClean="0">
                <a:latin typeface="+mj-lt"/>
                <a:cs typeface="Aharoni" pitchFamily="2" charset="-79"/>
              </a:rPr>
              <a:t> cara o espectador coma se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se</a:t>
            </a:r>
            <a:r>
              <a:rPr lang="es-ES" sz="1600" b="1" dirty="0" smtClean="0">
                <a:latin typeface="+mj-lt"/>
                <a:cs typeface="Aharoni" pitchFamily="2" charset="-79"/>
              </a:rPr>
              <a:t>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sorprendese</a:t>
            </a:r>
            <a:r>
              <a:rPr lang="es-ES" sz="1600" b="1" dirty="0" smtClean="0">
                <a:latin typeface="+mj-lt"/>
                <a:cs typeface="Aharoni" pitchFamily="2" charset="-79"/>
              </a:rPr>
              <a:t> da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nosa</a:t>
            </a:r>
            <a:r>
              <a:rPr lang="es-ES" sz="1600" b="1" dirty="0" smtClean="0">
                <a:latin typeface="+mj-lt"/>
                <a:cs typeface="Aharoni" pitchFamily="2" charset="-79"/>
              </a:rPr>
              <a:t> incursión na escena.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Poñer</a:t>
            </a:r>
            <a:r>
              <a:rPr lang="es-ES" sz="1600" b="1" dirty="0" smtClean="0">
                <a:latin typeface="+mj-lt"/>
                <a:cs typeface="Aharoni" pitchFamily="2" charset="-79"/>
              </a:rPr>
              <a:t> a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mensaxe</a:t>
            </a:r>
            <a:r>
              <a:rPr lang="es-ES" sz="1600" b="1" dirty="0" smtClean="0">
                <a:latin typeface="+mj-lt"/>
                <a:cs typeface="Aharoni" pitchFamily="2" charset="-79"/>
              </a:rPr>
              <a:t>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nun</a:t>
            </a:r>
            <a:r>
              <a:rPr lang="es-ES" sz="1600" b="1" dirty="0" smtClean="0">
                <a:latin typeface="+mj-lt"/>
                <a:cs typeface="Aharoni" pitchFamily="2" charset="-79"/>
              </a:rPr>
              <a:t> segundo plano é típico do Barroco.</a:t>
            </a:r>
          </a:p>
          <a:p>
            <a:r>
              <a:rPr lang="es-ES" sz="1600" b="1" dirty="0" smtClean="0">
                <a:latin typeface="+mj-lt"/>
                <a:cs typeface="Aharoni" pitchFamily="2" charset="-79"/>
              </a:rPr>
              <a:t>En canto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ás</a:t>
            </a:r>
            <a:r>
              <a:rPr lang="es-ES" sz="1600" b="1" dirty="0" smtClean="0">
                <a:latin typeface="+mj-lt"/>
                <a:cs typeface="Aharoni" pitchFamily="2" charset="-79"/>
              </a:rPr>
              <a:t>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cores</a:t>
            </a:r>
            <a:r>
              <a:rPr lang="es-ES" sz="1600" b="1" dirty="0" smtClean="0">
                <a:latin typeface="+mj-lt"/>
                <a:cs typeface="Aharoni" pitchFamily="2" charset="-79"/>
              </a:rPr>
              <a:t>, Velázquez usa unha paleta case monocroma, con capas de pinturas finas e diluidas. Sobre todo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nas</a:t>
            </a:r>
            <a:r>
              <a:rPr lang="es-ES" sz="1600" b="1" dirty="0" smtClean="0">
                <a:latin typeface="+mj-lt"/>
                <a:cs typeface="Aharoni" pitchFamily="2" charset="-79"/>
              </a:rPr>
              <a:t>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súas</a:t>
            </a:r>
            <a:r>
              <a:rPr lang="es-ES" sz="1600" b="1" dirty="0" smtClean="0">
                <a:latin typeface="+mj-lt"/>
                <a:cs typeface="Aharoni" pitchFamily="2" charset="-79"/>
              </a:rPr>
              <a:t> últimas obras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emprega</a:t>
            </a:r>
            <a:r>
              <a:rPr lang="es-ES" sz="1600" b="1" dirty="0" smtClean="0">
                <a:latin typeface="+mj-lt"/>
                <a:cs typeface="Aharoni" pitchFamily="2" charset="-79"/>
              </a:rPr>
              <a:t> unha gran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variedade</a:t>
            </a:r>
            <a:r>
              <a:rPr lang="es-ES" sz="1600" b="1" dirty="0" smtClean="0">
                <a:latin typeface="+mj-lt"/>
                <a:cs typeface="Aharoni" pitchFamily="2" charset="-79"/>
              </a:rPr>
              <a:t> de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tons</a:t>
            </a:r>
            <a:r>
              <a:rPr lang="es-ES" sz="1600" b="1" dirty="0" smtClean="0">
                <a:latin typeface="+mj-lt"/>
                <a:cs typeface="Aharoni" pitchFamily="2" charset="-79"/>
              </a:rPr>
              <a:t> ocres,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terras</a:t>
            </a:r>
            <a:r>
              <a:rPr lang="es-ES" sz="1600" b="1" dirty="0" smtClean="0">
                <a:latin typeface="+mj-lt"/>
                <a:cs typeface="Aharoni" pitchFamily="2" charset="-79"/>
              </a:rPr>
              <a:t> e óxidos, aplicados de unha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maneira</a:t>
            </a:r>
            <a:r>
              <a:rPr lang="es-ES" sz="1600" b="1" dirty="0" smtClean="0">
                <a:latin typeface="+mj-lt"/>
                <a:cs typeface="Aharoni" pitchFamily="2" charset="-79"/>
              </a:rPr>
              <a:t>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pouco</a:t>
            </a:r>
            <a:r>
              <a:rPr lang="es-ES" sz="1600" b="1" dirty="0" smtClean="0">
                <a:latin typeface="+mj-lt"/>
                <a:cs typeface="Aharoni" pitchFamily="2" charset="-79"/>
              </a:rPr>
              <a:t> común á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súa</a:t>
            </a:r>
            <a:r>
              <a:rPr lang="es-ES" sz="1600" b="1" dirty="0" smtClean="0">
                <a:latin typeface="+mj-lt"/>
                <a:cs typeface="Aharoni" pitchFamily="2" charset="-79"/>
              </a:rPr>
              <a:t> época: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moi</a:t>
            </a:r>
            <a:r>
              <a:rPr lang="es-ES" sz="1600" b="1" dirty="0" smtClean="0">
                <a:latin typeface="+mj-lt"/>
                <a:cs typeface="Aharoni" pitchFamily="2" charset="-79"/>
              </a:rPr>
              <a:t> diluidos e con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pinceis</a:t>
            </a:r>
            <a:r>
              <a:rPr lang="es-ES" sz="1600" b="1" dirty="0" smtClean="0">
                <a:latin typeface="+mj-lt"/>
                <a:cs typeface="Aharoni" pitchFamily="2" charset="-79"/>
              </a:rPr>
              <a:t> de astas finas e largas.</a:t>
            </a:r>
          </a:p>
          <a:p>
            <a:r>
              <a:rPr lang="es-ES" sz="1600" b="1" dirty="0" smtClean="0">
                <a:latin typeface="+mj-lt"/>
                <a:cs typeface="Aharoni" pitchFamily="2" charset="-79"/>
              </a:rPr>
              <a:t>O dominio de Velázquez no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manexo</a:t>
            </a:r>
            <a:r>
              <a:rPr lang="es-ES" sz="1600" b="1" dirty="0" smtClean="0">
                <a:latin typeface="+mj-lt"/>
                <a:cs typeface="Aharoni" pitchFamily="2" charset="-79"/>
              </a:rPr>
              <a:t> dos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pinceis</a:t>
            </a:r>
            <a:r>
              <a:rPr lang="es-ES" sz="1600" b="1" dirty="0" smtClean="0">
                <a:latin typeface="+mj-lt"/>
                <a:cs typeface="Aharoni" pitchFamily="2" charset="-79"/>
              </a:rPr>
              <a:t> é soberbio,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xa</a:t>
            </a:r>
            <a:r>
              <a:rPr lang="es-ES" sz="1600" b="1" dirty="0" smtClean="0">
                <a:latin typeface="+mj-lt"/>
                <a:cs typeface="Aharoni" pitchFamily="2" charset="-79"/>
              </a:rPr>
              <a:t> que é capaz de definir o que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desexa</a:t>
            </a:r>
            <a:r>
              <a:rPr lang="es-ES" sz="1600" b="1" dirty="0" smtClean="0">
                <a:latin typeface="+mj-lt"/>
                <a:cs typeface="Aharoni" pitchFamily="2" charset="-79"/>
              </a:rPr>
              <a:t> pintar con escasa materia e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poucas</a:t>
            </a:r>
            <a:r>
              <a:rPr lang="es-ES" sz="1600" b="1" dirty="0" smtClean="0">
                <a:latin typeface="+mj-lt"/>
                <a:cs typeface="Aharoni" pitchFamily="2" charset="-79"/>
              </a:rPr>
              <a:t> pinceladas, transformando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unha</a:t>
            </a:r>
            <a:r>
              <a:rPr lang="es-ES" sz="1600" b="1" dirty="0" smtClean="0">
                <a:latin typeface="+mj-lt"/>
                <a:cs typeface="Aharoni" pitchFamily="2" charset="-79"/>
              </a:rPr>
              <a:t> mancha en figura; según a distancia do espectador.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Emprega</a:t>
            </a:r>
            <a:r>
              <a:rPr lang="es-ES" sz="1600" b="1" dirty="0" smtClean="0">
                <a:latin typeface="+mj-lt"/>
                <a:cs typeface="Aharoni" pitchFamily="2" charset="-79"/>
              </a:rPr>
              <a:t> a pincelada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solta</a:t>
            </a:r>
            <a:r>
              <a:rPr lang="es-ES" sz="1600" b="1" dirty="0" smtClean="0">
                <a:latin typeface="+mj-lt"/>
                <a:cs typeface="Aharoni" pitchFamily="2" charset="-79"/>
              </a:rPr>
              <a:t> ,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semellante</a:t>
            </a:r>
            <a:r>
              <a:rPr lang="es-ES" sz="1600" b="1" dirty="0" smtClean="0">
                <a:latin typeface="+mj-lt"/>
                <a:cs typeface="Aharoni" pitchFamily="2" charset="-79"/>
              </a:rPr>
              <a:t> á dos impresionistas dos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séculos</a:t>
            </a:r>
            <a:r>
              <a:rPr lang="es-ES" sz="1600" b="1" dirty="0" smtClean="0">
                <a:latin typeface="+mj-lt"/>
                <a:cs typeface="Aharoni" pitchFamily="2" charset="-79"/>
              </a:rPr>
              <a:t>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máis</a:t>
            </a:r>
            <a:r>
              <a:rPr lang="es-ES" sz="1600" b="1" dirty="0" smtClean="0">
                <a:latin typeface="+mj-lt"/>
                <a:cs typeface="Aharoni" pitchFamily="2" charset="-79"/>
              </a:rPr>
              <a:t> tarde.</a:t>
            </a:r>
          </a:p>
          <a:p>
            <a:r>
              <a:rPr lang="es-ES" sz="1600" b="1" dirty="0" smtClean="0">
                <a:latin typeface="+mj-lt"/>
                <a:cs typeface="Aharoni" pitchFamily="2" charset="-79"/>
              </a:rPr>
              <a:t>Un dos puntos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máis</a:t>
            </a:r>
            <a:r>
              <a:rPr lang="es-ES" sz="1600" b="1" dirty="0" smtClean="0">
                <a:latin typeface="+mj-lt"/>
                <a:cs typeface="Aharoni" pitchFamily="2" charset="-79"/>
              </a:rPr>
              <a:t> destacados da técnica de Velázquez é a perspectiva aérea,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conseguindo</a:t>
            </a:r>
            <a:r>
              <a:rPr lang="es-ES" sz="1600" b="1" dirty="0" smtClean="0">
                <a:latin typeface="+mj-lt"/>
                <a:cs typeface="Aharoni" pitchFamily="2" charset="-79"/>
              </a:rPr>
              <a:t> un aspecto atmosférico, similar a “ Las meninas”: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consegue</a:t>
            </a:r>
            <a:r>
              <a:rPr lang="es-ES" sz="1600" b="1" dirty="0" smtClean="0">
                <a:latin typeface="+mj-lt"/>
                <a:cs typeface="Aharoni" pitchFamily="2" charset="-79"/>
              </a:rPr>
              <a:t> crear a sensación de que entre as figuras hay aire ,logrando captar o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espazo</a:t>
            </a:r>
            <a:r>
              <a:rPr lang="es-ES" sz="1600" b="1" dirty="0" smtClean="0">
                <a:latin typeface="+mj-lt"/>
                <a:cs typeface="Aharoni" pitchFamily="2" charset="-79"/>
              </a:rPr>
              <a:t> que rodea as figuras.</a:t>
            </a:r>
          </a:p>
          <a:p>
            <a:r>
              <a:rPr lang="es-ES" sz="1600" b="1" dirty="0" smtClean="0">
                <a:latin typeface="+mj-lt"/>
                <a:cs typeface="Aharoni" pitchFamily="2" charset="-79"/>
              </a:rPr>
              <a:t>A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súa</a:t>
            </a:r>
            <a:r>
              <a:rPr lang="es-ES" sz="1600" b="1" dirty="0" smtClean="0">
                <a:latin typeface="+mj-lt"/>
                <a:cs typeface="Aharoni" pitchFamily="2" charset="-79"/>
              </a:rPr>
              <a:t> destreza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tamén</a:t>
            </a:r>
            <a:r>
              <a:rPr lang="es-ES" sz="1600" b="1" dirty="0" smtClean="0">
                <a:latin typeface="+mj-lt"/>
                <a:cs typeface="Aharoni" pitchFamily="2" charset="-79"/>
              </a:rPr>
              <a:t> destaca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co</a:t>
            </a:r>
            <a:r>
              <a:rPr lang="es-ES" sz="1600" b="1" dirty="0" smtClean="0">
                <a:latin typeface="+mj-lt"/>
                <a:cs typeface="Aharoni" pitchFamily="2" charset="-79"/>
              </a:rPr>
              <a:t> dinamismo que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lle</a:t>
            </a:r>
            <a:r>
              <a:rPr lang="es-ES" sz="1600" b="1" dirty="0" smtClean="0">
                <a:latin typeface="+mj-lt"/>
                <a:cs typeface="Aharoni" pitchFamily="2" charset="-79"/>
              </a:rPr>
              <a:t> imprime ó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cadro</a:t>
            </a:r>
            <a:r>
              <a:rPr lang="es-ES" sz="1600" b="1" dirty="0" smtClean="0">
                <a:latin typeface="+mj-lt"/>
                <a:cs typeface="Aharoni" pitchFamily="2" charset="-79"/>
              </a:rPr>
              <a:t>, sobre todo no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xiro</a:t>
            </a:r>
            <a:r>
              <a:rPr lang="es-ES" sz="1600" b="1" dirty="0" smtClean="0">
                <a:latin typeface="+mj-lt"/>
                <a:cs typeface="Aharoni" pitchFamily="2" charset="-79"/>
              </a:rPr>
              <a:t> da roda,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onde</a:t>
            </a:r>
            <a:r>
              <a:rPr lang="es-ES" sz="1600" b="1" dirty="0" smtClean="0">
                <a:latin typeface="+mj-lt"/>
                <a:cs typeface="Aharoni" pitchFamily="2" charset="-79"/>
              </a:rPr>
              <a:t> non alcanzamos ver os radios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pola</a:t>
            </a:r>
            <a:r>
              <a:rPr lang="es-ES" sz="1600" b="1" dirty="0" smtClean="0">
                <a:latin typeface="+mj-lt"/>
                <a:cs typeface="Aharoni" pitchFamily="2" charset="-79"/>
              </a:rPr>
              <a:t>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velocidade</a:t>
            </a:r>
            <a:r>
              <a:rPr lang="es-ES" sz="1600" b="1" dirty="0" smtClean="0">
                <a:latin typeface="+mj-lt"/>
                <a:cs typeface="Aharoni" pitchFamily="2" charset="-79"/>
              </a:rPr>
              <a:t> á que está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xirando</a:t>
            </a:r>
            <a:r>
              <a:rPr lang="es-ES" sz="1600" b="1" dirty="0" smtClean="0">
                <a:latin typeface="+mj-lt"/>
                <a:cs typeface="Aharoni" pitchFamily="2" charset="-79"/>
              </a:rPr>
              <a:t>.</a:t>
            </a:r>
          </a:p>
          <a:p>
            <a:r>
              <a:rPr lang="es-ES" sz="1600" b="1" dirty="0" smtClean="0">
                <a:latin typeface="+mj-lt"/>
                <a:cs typeface="Aharoni" pitchFamily="2" charset="-79"/>
              </a:rPr>
              <a:t>Hay un “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arrepentimento</a:t>
            </a:r>
            <a:r>
              <a:rPr lang="es-ES" sz="1600" b="1" dirty="0" smtClean="0">
                <a:latin typeface="+mj-lt"/>
                <a:cs typeface="Aharoni" pitchFamily="2" charset="-79"/>
              </a:rPr>
              <a:t>” visible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na</a:t>
            </a:r>
            <a:r>
              <a:rPr lang="es-ES" sz="1600" b="1" dirty="0" smtClean="0">
                <a:latin typeface="+mj-lt"/>
                <a:cs typeface="Aharoni" pitchFamily="2" charset="-79"/>
              </a:rPr>
              <a:t> cabeza da muchacha de perfil da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dereita</a:t>
            </a:r>
            <a:r>
              <a:rPr lang="es-ES" sz="1600" b="1" dirty="0" smtClean="0">
                <a:latin typeface="+mj-lt"/>
                <a:cs typeface="Aharoni" pitchFamily="2" charset="-79"/>
              </a:rPr>
              <a:t>. O lienzo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sufriu</a:t>
            </a:r>
            <a:r>
              <a:rPr lang="es-ES" sz="1600" b="1" dirty="0" smtClean="0">
                <a:latin typeface="+mj-lt"/>
                <a:cs typeface="Aharoni" pitchFamily="2" charset="-79"/>
              </a:rPr>
              <a:t>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unha</a:t>
            </a:r>
            <a:r>
              <a:rPr lang="es-ES" sz="1600" b="1" dirty="0" smtClean="0">
                <a:latin typeface="+mj-lt"/>
                <a:cs typeface="Aharoni" pitchFamily="2" charset="-79"/>
              </a:rPr>
              <a:t> modificación cando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pertencía</a:t>
            </a:r>
            <a:r>
              <a:rPr lang="es-ES" sz="1600" b="1" dirty="0" smtClean="0">
                <a:latin typeface="+mj-lt"/>
                <a:cs typeface="Aharoni" pitchFamily="2" charset="-79"/>
              </a:rPr>
              <a:t>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ás</a:t>
            </a:r>
            <a:r>
              <a:rPr lang="es-ES" sz="1600" b="1" dirty="0" smtClean="0">
                <a:latin typeface="+mj-lt"/>
                <a:cs typeface="Aharoni" pitchFamily="2" charset="-79"/>
              </a:rPr>
              <a:t>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coleccións</a:t>
            </a:r>
            <a:r>
              <a:rPr lang="es-ES" sz="1600" b="1" dirty="0" smtClean="0">
                <a:latin typeface="+mj-lt"/>
                <a:cs typeface="Aharoni" pitchFamily="2" charset="-79"/>
              </a:rPr>
              <a:t>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reais</a:t>
            </a:r>
            <a:r>
              <a:rPr lang="es-ES" sz="1600" b="1" dirty="0" smtClean="0">
                <a:latin typeface="+mj-lt"/>
                <a:cs typeface="Aharoni" pitchFamily="2" charset="-79"/>
              </a:rPr>
              <a:t>: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foi</a:t>
            </a:r>
            <a:r>
              <a:rPr lang="es-ES" sz="1600" b="1" dirty="0" smtClean="0">
                <a:latin typeface="+mj-lt"/>
                <a:cs typeface="Aharoni" pitchFamily="2" charset="-79"/>
              </a:rPr>
              <a:t> ensanchado polos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catro</a:t>
            </a:r>
            <a:r>
              <a:rPr lang="es-ES" sz="1600" b="1" dirty="0" smtClean="0">
                <a:latin typeface="+mj-lt"/>
                <a:cs typeface="Aharoni" pitchFamily="2" charset="-79"/>
              </a:rPr>
              <a:t> costados.</a:t>
            </a:r>
          </a:p>
          <a:p>
            <a:r>
              <a:rPr lang="es-ES" sz="1600" b="1" dirty="0" err="1" smtClean="0">
                <a:latin typeface="+mj-lt"/>
                <a:cs typeface="Aharoni" pitchFamily="2" charset="-79"/>
              </a:rPr>
              <a:t>Isto</a:t>
            </a:r>
            <a:r>
              <a:rPr lang="es-ES" sz="1600" b="1" dirty="0" smtClean="0">
                <a:latin typeface="+mj-lt"/>
                <a:cs typeface="Aharoni" pitchFamily="2" charset="-79"/>
              </a:rPr>
              <a:t> indícanos que estas partes non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foron</a:t>
            </a:r>
            <a:r>
              <a:rPr lang="es-ES" sz="1600" b="1" dirty="0" smtClean="0">
                <a:latin typeface="+mj-lt"/>
                <a:cs typeface="Aharoni" pitchFamily="2" charset="-79"/>
              </a:rPr>
              <a:t> pintadas por Velázquez(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ventá</a:t>
            </a:r>
            <a:r>
              <a:rPr lang="es-ES" sz="1600" b="1" dirty="0" smtClean="0">
                <a:latin typeface="+mj-lt"/>
                <a:cs typeface="Aharoni" pitchFamily="2" charset="-79"/>
              </a:rPr>
              <a:t> circular no alto).</a:t>
            </a:r>
          </a:p>
          <a:p>
            <a:r>
              <a:rPr lang="es-ES" sz="1600" b="1" dirty="0" smtClean="0">
                <a:latin typeface="+mj-lt"/>
                <a:cs typeface="Aharoni" pitchFamily="2" charset="-79"/>
              </a:rPr>
              <a:t>Nos anos 80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restaurouse</a:t>
            </a:r>
            <a:r>
              <a:rPr lang="es-ES" sz="1600" b="1" dirty="0" smtClean="0">
                <a:latin typeface="+mj-lt"/>
                <a:cs typeface="Aharoni" pitchFamily="2" charset="-79"/>
              </a:rPr>
              <a:t> , </a:t>
            </a:r>
            <a:r>
              <a:rPr lang="es-ES" sz="1600" b="1" dirty="0" err="1" smtClean="0">
                <a:latin typeface="+mj-lt"/>
                <a:cs typeface="Aharoni" pitchFamily="2" charset="-79"/>
              </a:rPr>
              <a:t>xa</a:t>
            </a:r>
            <a:r>
              <a:rPr lang="es-ES" sz="1600" b="1" dirty="0" smtClean="0">
                <a:latin typeface="+mj-lt"/>
                <a:cs typeface="Aharoni" pitchFamily="2" charset="-79"/>
              </a:rPr>
              <a:t> que había capas de pintura que se desprendían.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500042"/>
            <a:ext cx="82153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 smtClean="0">
                <a:latin typeface="Algerian" pitchFamily="82" charset="0"/>
              </a:rPr>
              <a:t>   .Vida: </a:t>
            </a:r>
            <a:r>
              <a:rPr lang="es-ES" sz="2400" dirty="0" smtClean="0">
                <a:latin typeface="Algerian" pitchFamily="82" charset="0"/>
              </a:rPr>
              <a:t>Diego rodríguez de Silva Velázquez</a:t>
            </a:r>
            <a:endParaRPr lang="es-ES" sz="2400" dirty="0">
              <a:latin typeface="Algerian" pitchFamily="82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00034" y="1214422"/>
            <a:ext cx="8286808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/>
              <a:t>Diego Velázquez </a:t>
            </a:r>
            <a:r>
              <a:rPr lang="es-ES" sz="1400" b="1" dirty="0" err="1" smtClean="0"/>
              <a:t>naceu</a:t>
            </a:r>
            <a:r>
              <a:rPr lang="es-ES" sz="1400" b="1" dirty="0" smtClean="0"/>
              <a:t> en Sevilla o 6 de </a:t>
            </a:r>
            <a:r>
              <a:rPr lang="es-ES" sz="1400" b="1" dirty="0" err="1" smtClean="0"/>
              <a:t>xullo</a:t>
            </a:r>
            <a:r>
              <a:rPr lang="es-ES" sz="1400" b="1" dirty="0" smtClean="0"/>
              <a:t> de 1599. </a:t>
            </a:r>
            <a:r>
              <a:rPr lang="es-ES" sz="1400" b="1" dirty="0" err="1" smtClean="0"/>
              <a:t>Foi</a:t>
            </a:r>
            <a:r>
              <a:rPr lang="es-ES" sz="1400" b="1" dirty="0" smtClean="0"/>
              <a:t> un dos </a:t>
            </a:r>
            <a:r>
              <a:rPr lang="es-ES" sz="1400" b="1" dirty="0" err="1" smtClean="0"/>
              <a:t>maiores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expoñentes</a:t>
            </a:r>
            <a:r>
              <a:rPr lang="es-ES" sz="1400" b="1" dirty="0" smtClean="0"/>
              <a:t> da pintura española, non </a:t>
            </a:r>
            <a:r>
              <a:rPr lang="es-ES" sz="1400" b="1" dirty="0" err="1" smtClean="0"/>
              <a:t>só</a:t>
            </a:r>
            <a:r>
              <a:rPr lang="es-ES" sz="1400" b="1" dirty="0" smtClean="0"/>
              <a:t> no Barroco ,</a:t>
            </a:r>
            <a:r>
              <a:rPr lang="es-ES" sz="1400" b="1" dirty="0" err="1" smtClean="0"/>
              <a:t>senon</a:t>
            </a:r>
            <a:r>
              <a:rPr lang="es-ES" sz="1400" b="1" dirty="0" smtClean="0"/>
              <a:t> ó longo de toda a historia.</a:t>
            </a:r>
          </a:p>
          <a:p>
            <a:r>
              <a:rPr lang="es-ES" sz="1400" b="1" i="1" dirty="0" smtClean="0">
                <a:solidFill>
                  <a:schemeClr val="bg1">
                    <a:lumMod val="95000"/>
                  </a:schemeClr>
                </a:solidFill>
              </a:rPr>
              <a:t>PRIMEIROS ANOS</a:t>
            </a:r>
            <a:r>
              <a:rPr lang="es-ES" sz="1400" b="1" dirty="0" smtClean="0">
                <a:solidFill>
                  <a:schemeClr val="bg1">
                    <a:lumMod val="95000"/>
                  </a:schemeClr>
                </a:solidFill>
              </a:rPr>
              <a:t>:</a:t>
            </a:r>
          </a:p>
          <a:p>
            <a:r>
              <a:rPr lang="es-ES" sz="1400" b="1" dirty="0" smtClean="0"/>
              <a:t>A </a:t>
            </a:r>
            <a:r>
              <a:rPr lang="es-ES" sz="1400" b="1" dirty="0" err="1" smtClean="0"/>
              <a:t>súa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nai</a:t>
            </a:r>
            <a:r>
              <a:rPr lang="es-ES" sz="1400" b="1" dirty="0" smtClean="0"/>
              <a:t> era de </a:t>
            </a:r>
            <a:r>
              <a:rPr lang="es-ES" sz="1400" b="1" dirty="0" err="1" smtClean="0"/>
              <a:t>orixes</a:t>
            </a:r>
            <a:r>
              <a:rPr lang="es-ES" sz="1400" b="1" dirty="0" smtClean="0"/>
              <a:t> sevillanos e o </a:t>
            </a:r>
            <a:r>
              <a:rPr lang="es-ES" sz="1400" b="1" dirty="0" err="1" smtClean="0"/>
              <a:t>seu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pai</a:t>
            </a:r>
            <a:r>
              <a:rPr lang="es-ES" sz="1400" b="1" dirty="0" smtClean="0"/>
              <a:t> tiña </a:t>
            </a:r>
            <a:r>
              <a:rPr lang="es-ES" sz="1400" b="1" dirty="0" err="1" smtClean="0"/>
              <a:t>orixe</a:t>
            </a:r>
            <a:r>
              <a:rPr lang="es-ES" sz="1400" b="1" dirty="0" smtClean="0"/>
              <a:t> portugués e o </a:t>
            </a:r>
            <a:r>
              <a:rPr lang="es-ES" sz="1400" b="1" dirty="0" err="1" smtClean="0"/>
              <a:t>seu</a:t>
            </a:r>
            <a:r>
              <a:rPr lang="es-ES" sz="1400" b="1" dirty="0" smtClean="0"/>
              <a:t> talento </a:t>
            </a:r>
            <a:r>
              <a:rPr lang="es-ES" sz="1400" b="1" dirty="0" err="1" smtClean="0"/>
              <a:t>aflorou</a:t>
            </a:r>
            <a:r>
              <a:rPr lang="es-ES" sz="1400" b="1" dirty="0" smtClean="0"/>
              <a:t> a </a:t>
            </a:r>
            <a:r>
              <a:rPr lang="es-ES" sz="1400" b="1" dirty="0" err="1" smtClean="0"/>
              <a:t>unha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idade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moi</a:t>
            </a:r>
            <a:r>
              <a:rPr lang="es-ES" sz="1400" b="1" dirty="0" smtClean="0"/>
              <a:t> temprana. </a:t>
            </a:r>
            <a:r>
              <a:rPr lang="es-ES" sz="1400" b="1" dirty="0" err="1" smtClean="0"/>
              <a:t>Ós</a:t>
            </a:r>
            <a:r>
              <a:rPr lang="es-ES" sz="1400" b="1" dirty="0" smtClean="0"/>
              <a:t> 11 anos </a:t>
            </a:r>
            <a:r>
              <a:rPr lang="es-ES" sz="1400" b="1" dirty="0" err="1" smtClean="0"/>
              <a:t>comezou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unha</a:t>
            </a:r>
            <a:r>
              <a:rPr lang="es-ES" sz="1400" b="1" dirty="0" smtClean="0"/>
              <a:t> dura </a:t>
            </a:r>
            <a:r>
              <a:rPr lang="es-ES" sz="1400" b="1" dirty="0" err="1" smtClean="0"/>
              <a:t>aprendizaxe</a:t>
            </a:r>
            <a:r>
              <a:rPr lang="es-ES" sz="1400" b="1" dirty="0" smtClean="0"/>
              <a:t> no Taller de Francisco Herrera El viejo, </a:t>
            </a:r>
            <a:r>
              <a:rPr lang="es-ES" sz="1400" b="1" dirty="0" err="1" smtClean="0"/>
              <a:t>coñecido</a:t>
            </a:r>
            <a:r>
              <a:rPr lang="es-ES" sz="1400" b="1" dirty="0" smtClean="0"/>
              <a:t> pintor de Sevilla, para pasar </a:t>
            </a:r>
            <a:r>
              <a:rPr lang="es-ES" sz="1400" b="1" dirty="0" err="1" smtClean="0"/>
              <a:t>despois</a:t>
            </a:r>
            <a:r>
              <a:rPr lang="es-ES" sz="1400" b="1" dirty="0" smtClean="0"/>
              <a:t> a </a:t>
            </a:r>
            <a:r>
              <a:rPr lang="es-ES" sz="1400" b="1" dirty="0" err="1" smtClean="0"/>
              <a:t>mans</a:t>
            </a:r>
            <a:r>
              <a:rPr lang="es-ES" sz="1400" b="1" dirty="0" smtClean="0"/>
              <a:t> de Pacheco. Trascurrirían 7 anos ata que Velázquez se instale como pintor </a:t>
            </a:r>
            <a:r>
              <a:rPr lang="es-ES" sz="1400" b="1" dirty="0" err="1" smtClean="0"/>
              <a:t>independente</a:t>
            </a:r>
            <a:r>
              <a:rPr lang="es-ES" sz="1400" b="1" dirty="0" smtClean="0"/>
              <a:t>(1617).Pacheco </a:t>
            </a:r>
            <a:r>
              <a:rPr lang="es-ES" sz="1400" b="1" dirty="0" err="1" smtClean="0"/>
              <a:t>exerceu</a:t>
            </a:r>
            <a:r>
              <a:rPr lang="es-ES" sz="1400" b="1" dirty="0" smtClean="0"/>
              <a:t> grande influencia sobre el; tanto pictórica , como cultural e literaria. </a:t>
            </a:r>
            <a:r>
              <a:rPr lang="es-ES" sz="1400" b="1" dirty="0" err="1" smtClean="0"/>
              <a:t>Foi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grazas</a:t>
            </a:r>
            <a:r>
              <a:rPr lang="es-ES" sz="1400" b="1" dirty="0" smtClean="0"/>
              <a:t> a el , polo que Velázquez </a:t>
            </a:r>
            <a:r>
              <a:rPr lang="es-ES" sz="1400" b="1" dirty="0" err="1" smtClean="0"/>
              <a:t>ascendeu</a:t>
            </a:r>
            <a:r>
              <a:rPr lang="es-ES" sz="1400" b="1" dirty="0" smtClean="0"/>
              <a:t>   á Corte española.</a:t>
            </a:r>
          </a:p>
          <a:p>
            <a:r>
              <a:rPr lang="es-ES" sz="1400" b="1" dirty="0" err="1" smtClean="0"/>
              <a:t>Dous</a:t>
            </a:r>
            <a:r>
              <a:rPr lang="es-ES" sz="1400" b="1" dirty="0" smtClean="0"/>
              <a:t> anos </a:t>
            </a:r>
            <a:r>
              <a:rPr lang="es-ES" sz="1400" b="1" dirty="0" err="1" smtClean="0"/>
              <a:t>máis</a:t>
            </a:r>
            <a:r>
              <a:rPr lang="es-ES" sz="1400" b="1" dirty="0" smtClean="0"/>
              <a:t> tarde do </a:t>
            </a:r>
            <a:r>
              <a:rPr lang="es-ES" sz="1400" b="1" dirty="0" err="1" smtClean="0"/>
              <a:t>seu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recoñecemento</a:t>
            </a:r>
            <a:r>
              <a:rPr lang="es-ES" sz="1400" b="1" dirty="0" smtClean="0"/>
              <a:t> como pintor, Velázquez  </a:t>
            </a:r>
            <a:r>
              <a:rPr lang="es-ES" sz="1400" b="1" dirty="0" err="1" smtClean="0"/>
              <a:t>cásase</a:t>
            </a:r>
            <a:r>
              <a:rPr lang="es-ES" sz="1400" b="1" dirty="0" smtClean="0"/>
              <a:t> coa </a:t>
            </a:r>
            <a:r>
              <a:rPr lang="es-ES" sz="1400" b="1" dirty="0" err="1" smtClean="0"/>
              <a:t>filla</a:t>
            </a:r>
            <a:r>
              <a:rPr lang="es-ES" sz="1400" b="1" dirty="0" smtClean="0"/>
              <a:t> do su mentor coa que </a:t>
            </a:r>
            <a:r>
              <a:rPr lang="es-ES" sz="1400" b="1" dirty="0" err="1" smtClean="0"/>
              <a:t>tería</a:t>
            </a:r>
            <a:r>
              <a:rPr lang="es-ES" sz="1400" b="1" dirty="0" smtClean="0"/>
              <a:t> dúas </a:t>
            </a:r>
            <a:r>
              <a:rPr lang="es-ES" sz="1400" b="1" dirty="0" err="1" smtClean="0"/>
              <a:t>fillas</a:t>
            </a:r>
            <a:r>
              <a:rPr lang="es-ES" sz="1400" b="1" dirty="0" smtClean="0"/>
              <a:t>. Nos 6 anos </a:t>
            </a:r>
            <a:r>
              <a:rPr lang="es-ES" sz="1400" b="1" dirty="0" err="1" smtClean="0"/>
              <a:t>seguintes</a:t>
            </a:r>
            <a:r>
              <a:rPr lang="es-ES" sz="1400" b="1" dirty="0" smtClean="0"/>
              <a:t> elaboraría </a:t>
            </a:r>
            <a:r>
              <a:rPr lang="es-ES" sz="1400" b="1" dirty="0" err="1" smtClean="0"/>
              <a:t>cadros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relixiosos</a:t>
            </a:r>
            <a:r>
              <a:rPr lang="es-ES" sz="1400" b="1" dirty="0" smtClean="0"/>
              <a:t> e escenas da corte costumbrista. A obra clave </a:t>
            </a:r>
            <a:r>
              <a:rPr lang="es-ES" sz="1400" b="1" dirty="0" err="1" smtClean="0"/>
              <a:t>desta</a:t>
            </a:r>
            <a:r>
              <a:rPr lang="es-ES" sz="1400" b="1" dirty="0" smtClean="0"/>
              <a:t> época </a:t>
            </a:r>
            <a:r>
              <a:rPr lang="es-ES" sz="1400" b="1" dirty="0" err="1" smtClean="0"/>
              <a:t>foi</a:t>
            </a:r>
            <a:r>
              <a:rPr lang="es-ES" sz="1400" b="1" dirty="0" smtClean="0"/>
              <a:t> </a:t>
            </a:r>
            <a:r>
              <a:rPr lang="es-ES" sz="1400" b="1" dirty="0" smtClean="0">
                <a:solidFill>
                  <a:srgbClr val="660066"/>
                </a:solidFill>
              </a:rPr>
              <a:t>“ El aguador de Sevilla”.</a:t>
            </a:r>
          </a:p>
          <a:p>
            <a:r>
              <a:rPr lang="es-ES" sz="1400" b="1" dirty="0" smtClean="0"/>
              <a:t>Pacheco o que </a:t>
            </a:r>
            <a:r>
              <a:rPr lang="es-ES" sz="1400" b="1" dirty="0" err="1" smtClean="0"/>
              <a:t>máis</a:t>
            </a:r>
            <a:r>
              <a:rPr lang="es-ES" sz="1400" b="1" dirty="0" smtClean="0"/>
              <a:t> quería era  que Velázquez se </a:t>
            </a:r>
            <a:r>
              <a:rPr lang="es-ES" sz="1400" b="1" dirty="0" err="1" smtClean="0"/>
              <a:t>convértese</a:t>
            </a:r>
            <a:r>
              <a:rPr lang="es-ES" sz="1400" b="1" dirty="0" smtClean="0"/>
              <a:t> no Pintor do Rey. Logrará do Conde-duque de Olivares </a:t>
            </a:r>
            <a:r>
              <a:rPr lang="es-ES" sz="1400" b="1" dirty="0" err="1" smtClean="0"/>
              <a:t>unha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orde</a:t>
            </a:r>
            <a:r>
              <a:rPr lang="es-ES" sz="1400" b="1" dirty="0" smtClean="0"/>
              <a:t> para que Velázquez pintase ó monarca(1623). </a:t>
            </a:r>
            <a:r>
              <a:rPr lang="es-ES" sz="1400" b="1" dirty="0" err="1" smtClean="0"/>
              <a:t>Foi</a:t>
            </a:r>
            <a:r>
              <a:rPr lang="es-ES" sz="1400" b="1" dirty="0" smtClean="0"/>
              <a:t> todo un éxito o que </a:t>
            </a:r>
            <a:r>
              <a:rPr lang="es-ES" sz="1400" b="1" dirty="0" err="1" smtClean="0"/>
              <a:t>permitiu</a:t>
            </a:r>
            <a:r>
              <a:rPr lang="es-ES" sz="1400" b="1" dirty="0" smtClean="0"/>
              <a:t> a presencia indefinida </a:t>
            </a:r>
            <a:r>
              <a:rPr lang="es-ES" sz="1400" b="1" dirty="0" err="1" smtClean="0"/>
              <a:t>na</a:t>
            </a:r>
            <a:r>
              <a:rPr lang="es-ES" sz="1400" b="1" dirty="0" smtClean="0"/>
              <a:t> corte real.</a:t>
            </a:r>
          </a:p>
          <a:p>
            <a:r>
              <a:rPr lang="es-ES" sz="1400" b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sz="1400" b="1" i="1" dirty="0" smtClean="0">
                <a:solidFill>
                  <a:schemeClr val="bg1">
                    <a:lumMod val="95000"/>
                  </a:schemeClr>
                </a:solidFill>
              </a:rPr>
              <a:t>ENCONTRO CON RUBENS</a:t>
            </a:r>
            <a:r>
              <a:rPr lang="es-ES" sz="1400" b="1" dirty="0" smtClean="0">
                <a:solidFill>
                  <a:schemeClr val="bg1">
                    <a:lumMod val="95000"/>
                  </a:schemeClr>
                </a:solidFill>
              </a:rPr>
              <a:t>:</a:t>
            </a:r>
          </a:p>
          <a:p>
            <a:r>
              <a:rPr lang="es-ES" sz="1400" b="1" dirty="0" smtClean="0"/>
              <a:t>Este </a:t>
            </a:r>
            <a:r>
              <a:rPr lang="es-ES" sz="1400" b="1" dirty="0" err="1" smtClean="0"/>
              <a:t>encontro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marcou</a:t>
            </a:r>
            <a:r>
              <a:rPr lang="es-ES" sz="1400" b="1" dirty="0" smtClean="0"/>
              <a:t> para </a:t>
            </a:r>
            <a:r>
              <a:rPr lang="es-ES" sz="1400" b="1" dirty="0" err="1" smtClean="0"/>
              <a:t>sempre</a:t>
            </a:r>
            <a:r>
              <a:rPr lang="es-ES" sz="1400" b="1" dirty="0" smtClean="0"/>
              <a:t> a vida artística do pintor. Rubens, pintor da corte flamenca, </a:t>
            </a:r>
            <a:r>
              <a:rPr lang="es-ES" sz="1400" b="1" dirty="0" err="1" smtClean="0"/>
              <a:t>visitou</a:t>
            </a:r>
            <a:r>
              <a:rPr lang="es-ES" sz="1400" b="1" dirty="0" smtClean="0"/>
              <a:t> Madrid e da </a:t>
            </a:r>
            <a:r>
              <a:rPr lang="es-ES" sz="1400" b="1" dirty="0" err="1" smtClean="0"/>
              <a:t>man</a:t>
            </a:r>
            <a:r>
              <a:rPr lang="es-ES" sz="1400" b="1" dirty="0" smtClean="0"/>
              <a:t> de Velázquez, visita El Monasterio Del Escorial e accede a pinacoteca real e </a:t>
            </a:r>
            <a:r>
              <a:rPr lang="es-ES" sz="1400" b="1" dirty="0" err="1" smtClean="0"/>
              <a:t>ao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conocemento</a:t>
            </a:r>
            <a:r>
              <a:rPr lang="es-ES" sz="1400" b="1" dirty="0" smtClean="0"/>
              <a:t> dos grandes pintores renacentistas italianos. Para continuar a formación ,Rubens </a:t>
            </a:r>
            <a:r>
              <a:rPr lang="es-ES" sz="1400" b="1" dirty="0" err="1" smtClean="0"/>
              <a:t>aconséllalle</a:t>
            </a:r>
            <a:r>
              <a:rPr lang="es-ES" sz="1400" b="1" dirty="0" smtClean="0"/>
              <a:t> que </a:t>
            </a:r>
            <a:r>
              <a:rPr lang="es-ES" sz="1400" b="1" dirty="0" err="1" smtClean="0"/>
              <a:t>viaxe</a:t>
            </a:r>
            <a:r>
              <a:rPr lang="es-ES" sz="1400" b="1" dirty="0" smtClean="0"/>
              <a:t>  a Italia. </a:t>
            </a:r>
            <a:r>
              <a:rPr lang="es-ES" sz="1400" b="1" dirty="0" err="1" smtClean="0"/>
              <a:t>Partiu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cun</a:t>
            </a:r>
            <a:r>
              <a:rPr lang="es-ES" sz="1400" b="1" dirty="0" smtClean="0"/>
              <a:t> gran salario nos </a:t>
            </a:r>
            <a:r>
              <a:rPr lang="es-ES" sz="1400" b="1" dirty="0" err="1" smtClean="0"/>
              <a:t>seus</a:t>
            </a:r>
            <a:r>
              <a:rPr lang="es-ES" sz="1400" b="1" dirty="0" smtClean="0"/>
              <a:t> petos e </a:t>
            </a:r>
            <a:r>
              <a:rPr lang="es-ES" sz="1400" b="1" dirty="0" err="1" smtClean="0"/>
              <a:t>chegou</a:t>
            </a:r>
            <a:r>
              <a:rPr lang="es-ES" sz="1400" b="1" dirty="0" smtClean="0"/>
              <a:t> en 1929.Comezou </a:t>
            </a:r>
            <a:r>
              <a:rPr lang="es-ES" sz="1400" b="1" dirty="0" err="1" smtClean="0"/>
              <a:t>unha</a:t>
            </a:r>
            <a:r>
              <a:rPr lang="es-ES" sz="1400" b="1" dirty="0" smtClean="0"/>
              <a:t>  </a:t>
            </a:r>
            <a:r>
              <a:rPr lang="es-ES" sz="1400" b="1" dirty="0" err="1" smtClean="0"/>
              <a:t>viaxe</a:t>
            </a:r>
            <a:r>
              <a:rPr lang="es-ES" sz="1400" b="1" dirty="0" smtClean="0"/>
              <a:t> polos </a:t>
            </a:r>
            <a:r>
              <a:rPr lang="es-ES" sz="1400" b="1" dirty="0" err="1" smtClean="0"/>
              <a:t>principais</a:t>
            </a:r>
            <a:r>
              <a:rPr lang="es-ES" sz="1400" b="1" dirty="0" smtClean="0"/>
              <a:t> estados italianos ata </a:t>
            </a:r>
            <a:r>
              <a:rPr lang="es-ES" sz="1400" b="1" dirty="0" err="1" smtClean="0"/>
              <a:t>chegar</a:t>
            </a:r>
            <a:r>
              <a:rPr lang="es-ES" sz="1400" b="1" dirty="0" smtClean="0"/>
              <a:t> a Roma, </a:t>
            </a:r>
            <a:r>
              <a:rPr lang="es-ES" sz="1400" b="1" dirty="0" err="1" smtClean="0"/>
              <a:t>onde</a:t>
            </a:r>
            <a:r>
              <a:rPr lang="es-ES" sz="1400" b="1" dirty="0" smtClean="0"/>
              <a:t> pintaría as famosas </a:t>
            </a:r>
            <a:r>
              <a:rPr lang="es-ES" sz="1400" b="1" dirty="0" smtClean="0">
                <a:solidFill>
                  <a:srgbClr val="660066"/>
                </a:solidFill>
              </a:rPr>
              <a:t>“</a:t>
            </a:r>
            <a:r>
              <a:rPr lang="es-ES" sz="1400" b="1" i="1" dirty="0" smtClean="0">
                <a:solidFill>
                  <a:srgbClr val="660066"/>
                </a:solidFill>
              </a:rPr>
              <a:t>Vistas de la Villa </a:t>
            </a:r>
            <a:r>
              <a:rPr lang="es-ES" sz="1400" b="1" u="sng" dirty="0" err="1" smtClean="0">
                <a:solidFill>
                  <a:srgbClr val="660066"/>
                </a:solidFill>
              </a:rPr>
              <a:t>Medicis</a:t>
            </a:r>
            <a:r>
              <a:rPr lang="es-ES" sz="1400" b="1" dirty="0" smtClean="0"/>
              <a:t>”, pintura </a:t>
            </a:r>
            <a:r>
              <a:rPr lang="es-ES" sz="1400" b="1" dirty="0" smtClean="0">
                <a:solidFill>
                  <a:srgbClr val="660066"/>
                </a:solidFill>
              </a:rPr>
              <a:t>“</a:t>
            </a:r>
            <a:r>
              <a:rPr lang="es-ES" sz="1400" b="1" dirty="0" err="1" smtClean="0">
                <a:solidFill>
                  <a:srgbClr val="660066"/>
                </a:solidFill>
              </a:rPr>
              <a:t>au</a:t>
            </a:r>
            <a:r>
              <a:rPr lang="es-ES" sz="1400" b="1" dirty="0" smtClean="0">
                <a:solidFill>
                  <a:srgbClr val="660066"/>
                </a:solidFill>
              </a:rPr>
              <a:t> </a:t>
            </a:r>
            <a:r>
              <a:rPr lang="es-ES" sz="1400" b="1" dirty="0" err="1" smtClean="0">
                <a:solidFill>
                  <a:srgbClr val="660066"/>
                </a:solidFill>
              </a:rPr>
              <a:t>plein</a:t>
            </a:r>
            <a:r>
              <a:rPr lang="es-ES" sz="1400" b="1" dirty="0" smtClean="0">
                <a:solidFill>
                  <a:srgbClr val="660066"/>
                </a:solidFill>
              </a:rPr>
              <a:t> air”</a:t>
            </a:r>
            <a:r>
              <a:rPr lang="es-ES" sz="1400" b="1" dirty="0" smtClean="0"/>
              <a:t>. Tras caer enfermo decide </a:t>
            </a:r>
            <a:r>
              <a:rPr lang="es-ES" sz="1400" b="1" dirty="0" err="1" smtClean="0"/>
              <a:t>saír</a:t>
            </a:r>
            <a:r>
              <a:rPr lang="es-ES" sz="1400" b="1" dirty="0" smtClean="0"/>
              <a:t> de Roma para ir a Nápoles </a:t>
            </a:r>
            <a:r>
              <a:rPr lang="es-ES" sz="1400" b="1" dirty="0" err="1" smtClean="0"/>
              <a:t>onde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coñeceu</a:t>
            </a:r>
            <a:r>
              <a:rPr lang="es-ES" sz="1400" b="1" dirty="0" smtClean="0"/>
              <a:t> á </a:t>
            </a:r>
            <a:r>
              <a:rPr lang="es-ES" sz="1400" b="1" dirty="0" err="1" smtClean="0"/>
              <a:t>raíña</a:t>
            </a:r>
            <a:r>
              <a:rPr lang="es-ES" sz="1400" b="1" dirty="0" smtClean="0"/>
              <a:t> Hungría María Ana de España á </a:t>
            </a:r>
            <a:r>
              <a:rPr lang="es-ES" sz="1400" b="1" dirty="0" err="1" smtClean="0"/>
              <a:t>quen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retratou</a:t>
            </a:r>
            <a:r>
              <a:rPr lang="es-ES" sz="1400" b="1" dirty="0" smtClean="0"/>
              <a:t>.</a:t>
            </a:r>
          </a:p>
          <a:p>
            <a:r>
              <a:rPr lang="es-ES" sz="1400" b="1" dirty="0" smtClean="0"/>
              <a:t>Co retrato de María de Austria culmina </a:t>
            </a:r>
            <a:r>
              <a:rPr lang="es-ES" sz="1400" b="1" dirty="0" err="1" smtClean="0"/>
              <a:t>unha</a:t>
            </a:r>
            <a:r>
              <a:rPr lang="es-ES" sz="1400" b="1" dirty="0" smtClean="0"/>
              <a:t> etapa artística( 1623-1631)</a:t>
            </a:r>
          </a:p>
          <a:p>
            <a:endParaRPr lang="es-ES" sz="1400" b="1" dirty="0" smtClean="0"/>
          </a:p>
          <a:p>
            <a:endParaRPr lang="es-ES" sz="1400" b="1" dirty="0" smtClean="0"/>
          </a:p>
          <a:p>
            <a:endParaRPr lang="es-ES" sz="1400" b="1" dirty="0" smtClean="0"/>
          </a:p>
          <a:p>
            <a:endParaRPr lang="es-ES" sz="1400" b="1" dirty="0" smtClean="0"/>
          </a:p>
          <a:p>
            <a:endParaRPr lang="es-ES" sz="1400" b="1" dirty="0" smtClean="0"/>
          </a:p>
          <a:p>
            <a:endParaRPr lang="es-ES" sz="1400" b="1" dirty="0"/>
          </a:p>
        </p:txBody>
      </p:sp>
      <p:pic>
        <p:nvPicPr>
          <p:cNvPr id="4" name="MSSN00938_0000[1]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pic>
        <p:nvPicPr>
          <p:cNvPr id="5" name="MSj00821810000[1].mid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6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pic>
        <p:nvPicPr>
          <p:cNvPr id="6" name="alicia keys - if i ain't got you (piano vocal version).mp3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7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916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9161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419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3353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23450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030A0"/>
            </a:gs>
            <a:gs pos="16000">
              <a:srgbClr val="00B0F0"/>
            </a:gs>
            <a:gs pos="47000">
              <a:schemeClr val="accent1">
                <a:lumMod val="60000"/>
                <a:lumOff val="40000"/>
              </a:schemeClr>
            </a:gs>
            <a:gs pos="60001">
              <a:srgbClr val="2E6792"/>
            </a:gs>
            <a:gs pos="71001">
              <a:srgbClr val="00B0F0"/>
            </a:gs>
            <a:gs pos="81000">
              <a:srgbClr val="1170FF"/>
            </a:gs>
            <a:gs pos="100000">
              <a:schemeClr val="accent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71472" y="642918"/>
            <a:ext cx="792961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>
                <a:solidFill>
                  <a:schemeClr val="bg1">
                    <a:lumMod val="95000"/>
                  </a:schemeClr>
                </a:solidFill>
              </a:rPr>
              <a:t>.</a:t>
            </a:r>
            <a:r>
              <a:rPr lang="es-ES" sz="1400" b="1" i="1" dirty="0" smtClean="0">
                <a:solidFill>
                  <a:schemeClr val="bg1">
                    <a:lumMod val="95000"/>
                  </a:schemeClr>
                </a:solidFill>
              </a:rPr>
              <a:t>REGRESO A ESPAÑA E MATRIMONIO DA SÚA FILLA</a:t>
            </a:r>
          </a:p>
          <a:p>
            <a:r>
              <a:rPr lang="es-ES" sz="1400" b="1" dirty="0" smtClean="0"/>
              <a:t>En 1631 regresa a España. </a:t>
            </a:r>
            <a:r>
              <a:rPr lang="es-ES" sz="1400" b="1" dirty="0" err="1" smtClean="0"/>
              <a:t>Algunhas</a:t>
            </a:r>
            <a:r>
              <a:rPr lang="es-ES" sz="1400" b="1" dirty="0" smtClean="0"/>
              <a:t> obras  </a:t>
            </a:r>
            <a:r>
              <a:rPr lang="es-ES" sz="1400" b="1" dirty="0" err="1" smtClean="0"/>
              <a:t>desta</a:t>
            </a:r>
            <a:r>
              <a:rPr lang="es-ES" sz="1400" b="1" dirty="0" smtClean="0"/>
              <a:t> etapa son os numerosos retratos ecuestres para “El Palacio del Buen Retiro” , así coma </a:t>
            </a:r>
            <a:r>
              <a:rPr lang="es-ES" sz="1400" b="1" dirty="0" err="1" smtClean="0"/>
              <a:t>outra</a:t>
            </a:r>
            <a:r>
              <a:rPr lang="es-ES" sz="1400" b="1" dirty="0" smtClean="0"/>
              <a:t> das </a:t>
            </a:r>
            <a:r>
              <a:rPr lang="es-ES" sz="1400" b="1" dirty="0" err="1" smtClean="0"/>
              <a:t>súas</a:t>
            </a:r>
            <a:r>
              <a:rPr lang="es-ES" sz="1400" b="1" dirty="0" smtClean="0"/>
              <a:t> obras cumbres</a:t>
            </a:r>
            <a:r>
              <a:rPr lang="es-ES" sz="1400" b="1" dirty="0" smtClean="0">
                <a:solidFill>
                  <a:srgbClr val="5C0CB4"/>
                </a:solidFill>
              </a:rPr>
              <a:t>, “As lanzas”.</a:t>
            </a:r>
          </a:p>
          <a:p>
            <a:r>
              <a:rPr lang="es-ES" sz="1400" b="1" dirty="0" smtClean="0"/>
              <a:t>No ano 1633 a </a:t>
            </a:r>
            <a:r>
              <a:rPr lang="es-ES" sz="1400" b="1" dirty="0" err="1" smtClean="0"/>
              <a:t>súa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filla</a:t>
            </a:r>
            <a:r>
              <a:rPr lang="es-ES" sz="1400" b="1" dirty="0" smtClean="0"/>
              <a:t> ,Francisca ,  </a:t>
            </a:r>
            <a:r>
              <a:rPr lang="es-ES" sz="1400" b="1" dirty="0" err="1" smtClean="0"/>
              <a:t>cásase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co</a:t>
            </a:r>
            <a:r>
              <a:rPr lang="es-ES" sz="1400" b="1" dirty="0" smtClean="0"/>
              <a:t> pintor Juan Bautista Martínez.</a:t>
            </a:r>
          </a:p>
          <a:p>
            <a:r>
              <a:rPr lang="es-ES" sz="1400" b="1" dirty="0" smtClean="0"/>
              <a:t>Velázquez ocupará durante 9 anos o </a:t>
            </a:r>
            <a:r>
              <a:rPr lang="es-ES" sz="1400" b="1" dirty="0" err="1" smtClean="0"/>
              <a:t>posto</a:t>
            </a:r>
            <a:r>
              <a:rPr lang="es-ES" sz="1400" b="1" dirty="0" smtClean="0"/>
              <a:t> de </a:t>
            </a:r>
            <a:r>
              <a:rPr lang="es-ES" sz="1400" b="1" dirty="0" err="1" smtClean="0"/>
              <a:t>axudante</a:t>
            </a:r>
            <a:r>
              <a:rPr lang="es-ES" sz="1400" b="1" dirty="0" smtClean="0"/>
              <a:t> da Cámara, cedido polo </a:t>
            </a:r>
            <a:r>
              <a:rPr lang="es-ES" sz="1400" b="1" dirty="0" err="1" smtClean="0"/>
              <a:t>seu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sogro</a:t>
            </a:r>
            <a:r>
              <a:rPr lang="es-ES" sz="1400" b="1" dirty="0" smtClean="0"/>
              <a:t>. Tras a </a:t>
            </a:r>
            <a:r>
              <a:rPr lang="es-ES" sz="1400" b="1" dirty="0" err="1" smtClean="0"/>
              <a:t>súa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chegada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sucédense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unha</a:t>
            </a:r>
            <a:r>
              <a:rPr lang="es-ES" sz="1400" b="1" dirty="0" smtClean="0"/>
              <a:t> serie de </a:t>
            </a:r>
            <a:r>
              <a:rPr lang="es-ES" sz="1400" b="1" dirty="0" err="1" smtClean="0"/>
              <a:t>desgrazas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na</a:t>
            </a:r>
            <a:r>
              <a:rPr lang="es-ES" sz="1400" b="1" dirty="0" smtClean="0"/>
              <a:t> corte: </a:t>
            </a:r>
            <a:r>
              <a:rPr lang="es-ES" sz="1400" b="1" dirty="0" err="1" smtClean="0"/>
              <a:t>morte</a:t>
            </a:r>
            <a:r>
              <a:rPr lang="es-ES" sz="1400" b="1" dirty="0" smtClean="0"/>
              <a:t> da </a:t>
            </a:r>
            <a:r>
              <a:rPr lang="es-ES" sz="1400" b="1" dirty="0" err="1" smtClean="0"/>
              <a:t>raíña</a:t>
            </a:r>
            <a:r>
              <a:rPr lang="es-ES" sz="1400" b="1" dirty="0" smtClean="0"/>
              <a:t> Isabel, do </a:t>
            </a:r>
            <a:r>
              <a:rPr lang="es-ES" sz="1400" b="1" dirty="0" err="1" smtClean="0"/>
              <a:t>seu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sogro</a:t>
            </a:r>
            <a:r>
              <a:rPr lang="es-ES" sz="1400" b="1" dirty="0" smtClean="0"/>
              <a:t> e o </a:t>
            </a:r>
            <a:r>
              <a:rPr lang="es-ES" sz="1400" b="1" dirty="0" err="1" smtClean="0"/>
              <a:t>falecemento</a:t>
            </a:r>
            <a:r>
              <a:rPr lang="es-ES" sz="1400" b="1" dirty="0" smtClean="0"/>
              <a:t> do príncipe Baltasar-Carlos, </a:t>
            </a:r>
            <a:r>
              <a:rPr lang="es-ES" sz="1400" b="1" dirty="0" err="1" smtClean="0"/>
              <a:t>aos</a:t>
            </a:r>
            <a:r>
              <a:rPr lang="es-ES" sz="1400" b="1" dirty="0" smtClean="0"/>
              <a:t> 17 anos de </a:t>
            </a:r>
            <a:r>
              <a:rPr lang="es-ES" sz="1400" b="1" dirty="0" err="1" smtClean="0"/>
              <a:t>idade</a:t>
            </a:r>
            <a:r>
              <a:rPr lang="es-ES" sz="1400" b="1" dirty="0" smtClean="0"/>
              <a:t>.</a:t>
            </a:r>
          </a:p>
          <a:p>
            <a:r>
              <a:rPr lang="es-ES" sz="1400" b="1" i="1" dirty="0" smtClean="0"/>
              <a:t>.</a:t>
            </a:r>
            <a:r>
              <a:rPr lang="es-ES" sz="1400" b="1" i="1" dirty="0" smtClean="0">
                <a:solidFill>
                  <a:schemeClr val="bg1">
                    <a:lumMod val="95000"/>
                  </a:schemeClr>
                </a:solidFill>
              </a:rPr>
              <a:t>SEGUNDA VIAXE A ITALIA</a:t>
            </a:r>
          </a:p>
          <a:p>
            <a:r>
              <a:rPr lang="es-ES" sz="1400" b="1" i="1" dirty="0" smtClean="0"/>
              <a:t>Tras todos os sucesos, Velázquez, consternado, decide marcharse en 1648,xa non como aprendiz, </a:t>
            </a:r>
            <a:r>
              <a:rPr lang="es-ES" sz="1400" b="1" i="1" dirty="0" err="1" smtClean="0"/>
              <a:t>senon</a:t>
            </a:r>
            <a:r>
              <a:rPr lang="es-ES" sz="1400" b="1" i="1" dirty="0" smtClean="0"/>
              <a:t> como </a:t>
            </a:r>
            <a:r>
              <a:rPr lang="es-ES" sz="1400" b="1" i="1" dirty="0" err="1" smtClean="0"/>
              <a:t>embaixador</a:t>
            </a:r>
            <a:r>
              <a:rPr lang="es-ES" sz="1400" b="1" i="1" dirty="0" smtClean="0"/>
              <a:t> e  artista español. En Italia buscaba o </a:t>
            </a:r>
            <a:r>
              <a:rPr lang="es-ES" sz="1400" b="1" i="1" dirty="0" err="1" smtClean="0"/>
              <a:t>recoñecemento</a:t>
            </a:r>
            <a:r>
              <a:rPr lang="es-ES" sz="1400" b="1" i="1" dirty="0" smtClean="0"/>
              <a:t> social que en España nunca </a:t>
            </a:r>
            <a:r>
              <a:rPr lang="es-ES" sz="1400" b="1" i="1" dirty="0" err="1" smtClean="0"/>
              <a:t>conseguira</a:t>
            </a:r>
            <a:r>
              <a:rPr lang="es-ES" sz="1400" b="1" i="1" dirty="0" smtClean="0"/>
              <a:t> .Realizará dúas etapas: </a:t>
            </a:r>
            <a:r>
              <a:rPr lang="es-ES" sz="1400" b="1" i="1" dirty="0" err="1" smtClean="0"/>
              <a:t>unha</a:t>
            </a:r>
            <a:r>
              <a:rPr lang="es-ES" sz="1400" b="1" i="1" dirty="0" smtClean="0"/>
              <a:t> asta Venecia; e </a:t>
            </a:r>
            <a:r>
              <a:rPr lang="es-ES" sz="1400" b="1" i="1" dirty="0" err="1" smtClean="0"/>
              <a:t>unha</a:t>
            </a:r>
            <a:r>
              <a:rPr lang="es-ES" sz="1400" b="1" i="1" dirty="0" smtClean="0"/>
              <a:t> segunda ata Roma. </a:t>
            </a:r>
            <a:r>
              <a:rPr lang="es-ES" sz="1400" b="1" i="1" dirty="0" err="1" smtClean="0"/>
              <a:t>Nesta</a:t>
            </a:r>
            <a:r>
              <a:rPr lang="es-ES" sz="1400" b="1" i="1" dirty="0" smtClean="0"/>
              <a:t> última </a:t>
            </a:r>
            <a:r>
              <a:rPr lang="es-ES" sz="1400" b="1" i="1" dirty="0" err="1" smtClean="0"/>
              <a:t>cidade</a:t>
            </a:r>
            <a:r>
              <a:rPr lang="es-ES" sz="1400" b="1" i="1" dirty="0" smtClean="0"/>
              <a:t> retratará ó pontífice Inocencio X, e </a:t>
            </a:r>
            <a:r>
              <a:rPr lang="es-ES" sz="1400" b="1" i="1" dirty="0" err="1" smtClean="0"/>
              <a:t>algunhas</a:t>
            </a:r>
            <a:r>
              <a:rPr lang="es-ES" sz="1400" b="1" i="1" dirty="0" smtClean="0"/>
              <a:t> teorías afirman que é </a:t>
            </a:r>
            <a:r>
              <a:rPr lang="es-ES" sz="1400" b="1" i="1" dirty="0" err="1" smtClean="0"/>
              <a:t>nesta</a:t>
            </a:r>
            <a:r>
              <a:rPr lang="es-ES" sz="1400" b="1" i="1" dirty="0" smtClean="0"/>
              <a:t> etapa italiana cando Velázquez pinta á </a:t>
            </a:r>
            <a:r>
              <a:rPr lang="es-ES" sz="1400" b="1" i="1" dirty="0" smtClean="0">
                <a:solidFill>
                  <a:srgbClr val="5C0CB4"/>
                </a:solidFill>
              </a:rPr>
              <a:t>“Venus del Espejo”.</a:t>
            </a:r>
          </a:p>
          <a:p>
            <a:r>
              <a:rPr lang="es-ES" sz="1400" b="1" i="1" dirty="0" smtClean="0">
                <a:solidFill>
                  <a:schemeClr val="bg1">
                    <a:lumMod val="95000"/>
                  </a:schemeClr>
                </a:solidFill>
              </a:rPr>
              <a:t>REGRESO A ESPAÑA E MORTE</a:t>
            </a:r>
          </a:p>
          <a:p>
            <a:r>
              <a:rPr lang="es-ES" sz="1400" b="1" i="1" dirty="0" smtClean="0"/>
              <a:t>Velázquez </a:t>
            </a:r>
            <a:r>
              <a:rPr lang="es-ES" sz="1400" b="1" i="1" dirty="0" err="1" smtClean="0"/>
              <a:t>regresou</a:t>
            </a:r>
            <a:r>
              <a:rPr lang="es-ES" sz="1400" b="1" i="1" dirty="0" smtClean="0"/>
              <a:t> a España en 1651. </a:t>
            </a:r>
            <a:r>
              <a:rPr lang="es-ES" sz="1400" b="1" i="1" dirty="0" err="1" smtClean="0"/>
              <a:t>Tralo</a:t>
            </a:r>
            <a:r>
              <a:rPr lang="es-ES" sz="1400" b="1" i="1" dirty="0" smtClean="0"/>
              <a:t>  </a:t>
            </a:r>
            <a:r>
              <a:rPr lang="es-ES" sz="1400" b="1" i="1" dirty="0" err="1" smtClean="0"/>
              <a:t>seu</a:t>
            </a:r>
            <a:r>
              <a:rPr lang="es-ES" sz="1400" b="1" i="1" dirty="0" smtClean="0"/>
              <a:t> regreso, Felipe V o </a:t>
            </a:r>
            <a:r>
              <a:rPr lang="es-ES" sz="1400" b="1" i="1" dirty="0" err="1" smtClean="0"/>
              <a:t>nomea</a:t>
            </a:r>
            <a:r>
              <a:rPr lang="es-ES" sz="1400" b="1" i="1" dirty="0" smtClean="0"/>
              <a:t>  Aposentador Real, o que </a:t>
            </a:r>
            <a:r>
              <a:rPr lang="es-ES" sz="1400" b="1" i="1" dirty="0" err="1" smtClean="0"/>
              <a:t>lle</a:t>
            </a:r>
            <a:r>
              <a:rPr lang="es-ES" sz="1400" b="1" i="1" dirty="0" smtClean="0"/>
              <a:t> </a:t>
            </a:r>
            <a:r>
              <a:rPr lang="es-ES" sz="1400" b="1" i="1" dirty="0" err="1" smtClean="0"/>
              <a:t>vai</a:t>
            </a:r>
            <a:r>
              <a:rPr lang="es-ES" sz="1400" b="1" i="1" dirty="0" smtClean="0"/>
              <a:t> quitar </a:t>
            </a:r>
            <a:r>
              <a:rPr lang="es-ES" sz="1400" b="1" i="1" dirty="0" err="1" smtClean="0"/>
              <a:t>moito</a:t>
            </a:r>
            <a:r>
              <a:rPr lang="es-ES" sz="1400" b="1" i="1" dirty="0" smtClean="0"/>
              <a:t> tempo para realizar a </a:t>
            </a:r>
            <a:r>
              <a:rPr lang="es-ES" sz="1400" b="1" i="1" dirty="0" err="1" smtClean="0"/>
              <a:t>súa</a:t>
            </a:r>
            <a:r>
              <a:rPr lang="es-ES" sz="1400" b="1" i="1" dirty="0" smtClean="0"/>
              <a:t> obra pictórica. Non obstante, </a:t>
            </a:r>
            <a:r>
              <a:rPr lang="es-ES" sz="1400" b="1" i="1" dirty="0" err="1" smtClean="0"/>
              <a:t>nesta</a:t>
            </a:r>
            <a:r>
              <a:rPr lang="es-ES" sz="1400" b="1" i="1" dirty="0" smtClean="0"/>
              <a:t> época a </a:t>
            </a:r>
            <a:r>
              <a:rPr lang="es-ES" sz="1400" b="1" i="1" dirty="0" err="1" smtClean="0"/>
              <a:t>súa</a:t>
            </a:r>
            <a:r>
              <a:rPr lang="es-ES" sz="1400" b="1" i="1" dirty="0" smtClean="0"/>
              <a:t> pintura alcanza o </a:t>
            </a:r>
            <a:r>
              <a:rPr lang="es-ES" sz="1400" b="1" i="1" dirty="0" err="1" smtClean="0"/>
              <a:t>seu</a:t>
            </a:r>
            <a:r>
              <a:rPr lang="es-ES" sz="1400" b="1" i="1" dirty="0" smtClean="0"/>
              <a:t> máximo </a:t>
            </a:r>
            <a:r>
              <a:rPr lang="es-ES" sz="1400" b="1" i="1" dirty="0" err="1" smtClean="0"/>
              <a:t>desenvolvemento</a:t>
            </a:r>
            <a:r>
              <a:rPr lang="es-ES" sz="1400" b="1" i="1" dirty="0" smtClean="0"/>
              <a:t> . Será este o momento no que realice  obras tan </a:t>
            </a:r>
            <a:r>
              <a:rPr lang="es-ES" sz="1400" b="1" i="1" dirty="0" err="1" smtClean="0"/>
              <a:t>coñecidas</a:t>
            </a:r>
            <a:r>
              <a:rPr lang="es-ES" sz="1400" b="1" i="1" dirty="0" smtClean="0"/>
              <a:t> como: </a:t>
            </a:r>
            <a:r>
              <a:rPr lang="es-ES" sz="1400" b="1" i="1" dirty="0" smtClean="0">
                <a:solidFill>
                  <a:srgbClr val="5C0CB4"/>
                </a:solidFill>
              </a:rPr>
              <a:t>“Las meninas” </a:t>
            </a:r>
            <a:r>
              <a:rPr lang="es-ES" sz="1400" b="1" i="1" dirty="0" smtClean="0"/>
              <a:t>e </a:t>
            </a:r>
            <a:r>
              <a:rPr lang="es-ES" sz="1400" b="1" i="1" dirty="0" smtClean="0">
                <a:solidFill>
                  <a:srgbClr val="5C0CB4"/>
                </a:solidFill>
              </a:rPr>
              <a:t>“La fábula de Aracne”.</a:t>
            </a:r>
          </a:p>
          <a:p>
            <a:r>
              <a:rPr lang="es-ES" sz="1400" b="1" i="1" dirty="0" err="1" smtClean="0"/>
              <a:t>Concedéuselle</a:t>
            </a:r>
            <a:r>
              <a:rPr lang="es-ES" sz="1400" b="1" i="1" dirty="0" smtClean="0"/>
              <a:t> a </a:t>
            </a:r>
            <a:r>
              <a:rPr lang="es-ES" sz="1400" b="1" i="1" dirty="0" err="1" smtClean="0"/>
              <a:t>Orde</a:t>
            </a:r>
            <a:r>
              <a:rPr lang="es-ES" sz="1400" b="1" i="1" dirty="0" smtClean="0"/>
              <a:t> de Santiago, no ano 1659, e no ano 1660 </a:t>
            </a:r>
            <a:r>
              <a:rPr lang="es-ES" sz="1400" b="1" i="1" dirty="0" err="1" smtClean="0"/>
              <a:t>morre</a:t>
            </a:r>
            <a:r>
              <a:rPr lang="es-ES" sz="1400" b="1" i="1" dirty="0" smtClean="0"/>
              <a:t> en Madrid, tras </a:t>
            </a:r>
            <a:r>
              <a:rPr lang="es-ES" sz="1400" b="1" i="1" dirty="0" err="1" smtClean="0"/>
              <a:t>unha</a:t>
            </a:r>
            <a:r>
              <a:rPr lang="es-ES" sz="1400" b="1" i="1" dirty="0" smtClean="0"/>
              <a:t> longa </a:t>
            </a:r>
            <a:r>
              <a:rPr lang="es-ES" sz="1400" b="1" i="1" dirty="0" err="1" smtClean="0"/>
              <a:t>enfermidade</a:t>
            </a:r>
            <a:r>
              <a:rPr lang="es-ES" sz="1400" b="1" i="1" dirty="0" smtClean="0"/>
              <a:t>. </a:t>
            </a:r>
            <a:r>
              <a:rPr lang="es-ES" sz="1400" b="1" i="1" dirty="0" err="1" smtClean="0"/>
              <a:t>Foi</a:t>
            </a:r>
            <a:r>
              <a:rPr lang="es-ES" sz="1400" b="1" i="1" dirty="0" smtClean="0"/>
              <a:t> enterrado con todos os Honores da </a:t>
            </a:r>
            <a:r>
              <a:rPr lang="es-ES" sz="1400" b="1" i="1" dirty="0" err="1" smtClean="0"/>
              <a:t>Orde</a:t>
            </a:r>
            <a:r>
              <a:rPr lang="es-ES" sz="1400" b="1" i="1" dirty="0" smtClean="0"/>
              <a:t> de Santiago, </a:t>
            </a:r>
            <a:r>
              <a:rPr lang="es-ES" sz="1400" b="1" i="1" dirty="0" err="1" smtClean="0"/>
              <a:t>na</a:t>
            </a:r>
            <a:r>
              <a:rPr lang="es-ES" sz="1400" b="1" i="1" dirty="0" smtClean="0"/>
              <a:t> </a:t>
            </a:r>
            <a:r>
              <a:rPr lang="es-ES" sz="1400" b="1" i="1" dirty="0" err="1" smtClean="0"/>
              <a:t>igrexa</a:t>
            </a:r>
            <a:r>
              <a:rPr lang="es-ES" sz="1400" b="1" i="1" dirty="0" smtClean="0"/>
              <a:t> de San </a:t>
            </a:r>
            <a:r>
              <a:rPr lang="es-ES" sz="1400" b="1" i="1" dirty="0" err="1" smtClean="0"/>
              <a:t>Xoán</a:t>
            </a:r>
            <a:r>
              <a:rPr lang="es-ES" sz="1400" b="1" i="1" dirty="0" smtClean="0"/>
              <a:t> Bautista.</a:t>
            </a:r>
          </a:p>
          <a:p>
            <a:endParaRPr lang="es-ES" sz="1400" b="1" dirty="0" smtClean="0"/>
          </a:p>
          <a:p>
            <a:endParaRPr lang="es-ES" sz="1400" b="1" dirty="0"/>
          </a:p>
        </p:txBody>
      </p:sp>
      <p:pic>
        <p:nvPicPr>
          <p:cNvPr id="4" name="3 Imagen" descr="180px-Cross_Santiago_sv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" y="5214950"/>
            <a:ext cx="1061365" cy="144463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4 Imagen" descr="250px-Diego_Vel%C3%A1zquez_048.jpg"/>
          <p:cNvPicPr>
            <a:picLocks noChangeAspect="1"/>
          </p:cNvPicPr>
          <p:nvPr/>
        </p:nvPicPr>
        <p:blipFill>
          <a:blip r:embed="rId4">
            <a:lum contrast="30000"/>
          </a:blip>
          <a:stretch>
            <a:fillRect/>
          </a:stretch>
        </p:blipFill>
        <p:spPr>
          <a:xfrm>
            <a:off x="5929322" y="5072074"/>
            <a:ext cx="1364659" cy="16430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cxnSp>
        <p:nvCxnSpPr>
          <p:cNvPr id="7" name="6 Conector angular"/>
          <p:cNvCxnSpPr/>
          <p:nvPr/>
        </p:nvCxnSpPr>
        <p:spPr>
          <a:xfrm rot="16200000" flipH="1">
            <a:off x="2000232" y="5786454"/>
            <a:ext cx="571504" cy="42862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2571736" y="6072206"/>
            <a:ext cx="10715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(Cruz de Santiago, emblema da </a:t>
            </a:r>
            <a:r>
              <a:rPr lang="es-ES" sz="1100" dirty="0" err="1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Orde</a:t>
            </a:r>
            <a:r>
              <a:rPr lang="es-ES" sz="11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)</a:t>
            </a:r>
            <a:endParaRPr lang="es-ES" sz="1100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29058" y="5572140"/>
            <a:ext cx="15716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(Papa Inocencio X)</a:t>
            </a:r>
            <a:endParaRPr lang="es-ES" sz="1200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cxnSp>
        <p:nvCxnSpPr>
          <p:cNvPr id="11" name="10 Conector recto de flecha"/>
          <p:cNvCxnSpPr>
            <a:endCxn id="5" idx="1"/>
          </p:cNvCxnSpPr>
          <p:nvPr/>
        </p:nvCxnSpPr>
        <p:spPr>
          <a:xfrm>
            <a:off x="5286380" y="5786454"/>
            <a:ext cx="642942" cy="10714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" name="MSj00821810000[1]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pic>
        <p:nvPicPr>
          <p:cNvPr id="12" name="MSj00821810000[1]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192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192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4192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1951</Words>
  <Application>Microsoft Office PowerPoint</Application>
  <PresentationFormat>Presentación en pantalla (4:3)</PresentationFormat>
  <Paragraphs>83</Paragraphs>
  <Slides>11</Slides>
  <Notes>0</Notes>
  <HiddenSlides>0</HiddenSlides>
  <MMClips>5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“Las hilanderas” Diego Velázquez</dc:title>
  <dc:creator>cristynita</dc:creator>
  <cp:lastModifiedBy>cristynita</cp:lastModifiedBy>
  <cp:revision>60</cp:revision>
  <dcterms:created xsi:type="dcterms:W3CDTF">2008-04-07T19:37:16Z</dcterms:created>
  <dcterms:modified xsi:type="dcterms:W3CDTF">2008-05-12T20:43:45Z</dcterms:modified>
</cp:coreProperties>
</file>